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8"/>
  </p:notesMasterIdLst>
  <p:sldIdLst>
    <p:sldId id="256" r:id="rId2"/>
    <p:sldId id="257" r:id="rId3"/>
    <p:sldId id="286" r:id="rId4"/>
    <p:sldId id="287" r:id="rId5"/>
    <p:sldId id="282" r:id="rId6"/>
    <p:sldId id="283" r:id="rId7"/>
    <p:sldId id="259" r:id="rId8"/>
    <p:sldId id="260" r:id="rId9"/>
    <p:sldId id="261" r:id="rId10"/>
    <p:sldId id="262" r:id="rId11"/>
    <p:sldId id="276" r:id="rId12"/>
    <p:sldId id="279" r:id="rId13"/>
    <p:sldId id="277" r:id="rId14"/>
    <p:sldId id="278" r:id="rId15"/>
    <p:sldId id="264" r:id="rId16"/>
    <p:sldId id="265" r:id="rId17"/>
    <p:sldId id="266" r:id="rId18"/>
    <p:sldId id="267" r:id="rId19"/>
    <p:sldId id="270" r:id="rId20"/>
    <p:sldId id="271" r:id="rId21"/>
    <p:sldId id="272" r:id="rId22"/>
    <p:sldId id="285" r:id="rId23"/>
    <p:sldId id="273" r:id="rId24"/>
    <p:sldId id="274" r:id="rId25"/>
    <p:sldId id="275" r:id="rId26"/>
    <p:sldId id="280" r:id="rId27"/>
  </p:sldIdLst>
  <p:sldSz cx="6858000" cy="9144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94704" autoAdjust="0"/>
  </p:normalViewPr>
  <p:slideViewPr>
    <p:cSldViewPr>
      <p:cViewPr varScale="1">
        <p:scale>
          <a:sx n="76" d="100"/>
          <a:sy n="76" d="100"/>
        </p:scale>
        <p:origin x="-1710"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A9FBD-D180-4A34-8856-212484C6E093}" type="datetimeFigureOut">
              <a:rPr lang="zh-TW" altLang="en-US" smtClean="0"/>
              <a:pPr/>
              <a:t>2014/7/29</a:t>
            </a:fld>
            <a:endParaRPr lang="zh-TW" altLang="en-US"/>
          </a:p>
        </p:txBody>
      </p:sp>
      <p:sp>
        <p:nvSpPr>
          <p:cNvPr id="4" name="投影片圖像版面配置區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92752E-931C-4211-AD6B-FC60C615579F}" type="slidenum">
              <a:rPr lang="zh-TW" altLang="en-US" smtClean="0"/>
              <a:pPr/>
              <a:t>‹#›</a:t>
            </a:fld>
            <a:endParaRPr lang="zh-TW" altLang="en-US"/>
          </a:p>
        </p:txBody>
      </p:sp>
    </p:spTree>
    <p:extLst>
      <p:ext uri="{BB962C8B-B14F-4D97-AF65-F5344CB8AC3E}">
        <p14:creationId xmlns:p14="http://schemas.microsoft.com/office/powerpoint/2010/main" val="247564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285750" y="6471216"/>
            <a:ext cx="6343650" cy="1629833"/>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C2615D5D-8DBE-4B2A-82B2-F5D08ABB2423}" type="datetime1">
              <a:rPr lang="zh-TW" altLang="en-US" smtClean="0"/>
              <a:pPr/>
              <a:t>2014/7/29</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6172200" y="8631936"/>
            <a:ext cx="569214" cy="329184"/>
          </a:xfrm>
        </p:spPr>
        <p:txBody>
          <a:bodyPr/>
          <a:lstStyle/>
          <a:p>
            <a:fld id="{E946E28B-1718-4BA8-BB11-C438F36DAEB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330E0BC-1FAC-4273-8BEF-5ABF70F751C5}" type="datetime1">
              <a:rPr lang="zh-TW" altLang="en-US" smtClean="0"/>
              <a:pPr/>
              <a:t>2014/7/29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46E28B-1718-4BA8-BB11-C438F36DAEB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5143500" y="732369"/>
            <a:ext cx="1371600" cy="780203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342900" y="732369"/>
            <a:ext cx="4686300" cy="780203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F39DD23-D797-43CF-ADCA-B0AC9AC7DD43}" type="datetime1">
              <a:rPr lang="zh-TW" altLang="en-US" smtClean="0"/>
              <a:pPr/>
              <a:t>2014/7/29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46E28B-1718-4BA8-BB11-C438F36DAEB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5BED6812-3453-45F0-A64C-24BC92EBB7B8}" type="datetime1">
              <a:rPr lang="zh-TW" altLang="en-US" smtClean="0"/>
              <a:pPr/>
              <a:t>2014/7/29</a:t>
            </a:fld>
            <a:endParaRPr lang="zh-TW" altLang="en-US"/>
          </a:p>
        </p:txBody>
      </p:sp>
      <p:sp>
        <p:nvSpPr>
          <p:cNvPr id="19" name="頁尾版面配置區 18"/>
          <p:cNvSpPr>
            <a:spLocks noGrp="1"/>
          </p:cNvSpPr>
          <p:nvPr>
            <p:ph type="ftr" sz="quarter" idx="11"/>
          </p:nvPr>
        </p:nvSpPr>
        <p:spPr>
          <a:xfrm>
            <a:off x="2686050" y="101601"/>
            <a:ext cx="2171700" cy="385233"/>
          </a:xfrm>
        </p:spPr>
        <p:txBody>
          <a:bodyPr/>
          <a:lstStyle/>
          <a:p>
            <a:endParaRPr lang="zh-TW" altLang="en-US"/>
          </a:p>
        </p:txBody>
      </p:sp>
      <p:sp>
        <p:nvSpPr>
          <p:cNvPr id="16" name="投影片編號版面配置區 15"/>
          <p:cNvSpPr>
            <a:spLocks noGrp="1"/>
          </p:cNvSpPr>
          <p:nvPr>
            <p:ph type="sldNum" sz="quarter" idx="12"/>
          </p:nvPr>
        </p:nvSpPr>
        <p:spPr>
          <a:xfrm>
            <a:off x="6172200" y="8631936"/>
            <a:ext cx="569214" cy="329184"/>
          </a:xfrm>
        </p:spPr>
        <p:txBody>
          <a:bodyPr/>
          <a:lstStyle/>
          <a:p>
            <a:fld id="{E946E28B-1718-4BA8-BB11-C438F36DAEB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直線接點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4B44CB47-F5C2-4955-8A4C-938D69DFE5CF}" type="datetime1">
              <a:rPr lang="zh-TW" altLang="en-US" smtClean="0"/>
              <a:pPr/>
              <a:t>2014/7/29</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E946E28B-1718-4BA8-BB11-C438F36DAEBC}" type="slidenum">
              <a:rPr lang="zh-TW" altLang="en-US" smtClean="0"/>
              <a:pPr/>
              <a:t>‹#›</a:t>
            </a:fld>
            <a:endParaRPr lang="zh-TW" altLang="en-US"/>
          </a:p>
        </p:txBody>
      </p:sp>
      <p:sp>
        <p:nvSpPr>
          <p:cNvPr id="8" name="標題 7"/>
          <p:cNvSpPr>
            <a:spLocks noGrp="1"/>
          </p:cNvSpPr>
          <p:nvPr>
            <p:ph type="title"/>
          </p:nvPr>
        </p:nvSpPr>
        <p:spPr>
          <a:xfrm>
            <a:off x="135356" y="3929447"/>
            <a:ext cx="6515100" cy="1579767"/>
          </a:xfrm>
        </p:spPr>
        <p:txBody>
          <a:bodyPr rtlCol="0" anchor="t"/>
          <a:lstStyle>
            <a:lvl1pPr algn="r">
              <a:defRPr/>
            </a:lvl1pPr>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226314" y="609600"/>
            <a:ext cx="6515100" cy="1121664"/>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5FAB36CF-3831-4B89-BD48-0B05DAD8734B}" type="datetime1">
              <a:rPr lang="zh-TW" altLang="en-US" smtClean="0"/>
              <a:pPr/>
              <a:t>2014/7/29</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E946E28B-1718-4BA8-BB11-C438F36DAEB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228600" y="7213600"/>
            <a:ext cx="6457950" cy="1176867"/>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119C1B44-23EE-4AC3-921D-8333577F4A3D}" type="datetime1">
              <a:rPr lang="zh-TW" altLang="en-US" smtClean="0"/>
              <a:pPr/>
              <a:t>2014/7/29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172200" y="8636000"/>
            <a:ext cx="571500" cy="329184"/>
          </a:xfrm>
        </p:spPr>
        <p:txBody>
          <a:bodyPr/>
          <a:lstStyle/>
          <a:p>
            <a:fld id="{E946E28B-1718-4BA8-BB11-C438F36DAEBC}" type="slidenum">
              <a:rPr lang="zh-TW" altLang="en-US" smtClean="0"/>
              <a:pPr/>
              <a:t>‹#›</a:t>
            </a:fld>
            <a:endParaRPr lang="zh-TW" altLang="en-US"/>
          </a:p>
        </p:txBody>
      </p:sp>
      <p:sp>
        <p:nvSpPr>
          <p:cNvPr id="11" name="直線接點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226314" y="609600"/>
            <a:ext cx="6515100" cy="1121664"/>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3FA3130E-721A-49BE-AFB0-AA41C463E239}" type="datetime1">
              <a:rPr lang="zh-TW" altLang="en-US" smtClean="0"/>
              <a:pPr/>
              <a:t>2014/7/29</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46E28B-1718-4BA8-BB11-C438F36DAEB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4443801-9E5E-4654-A432-6C81C3D81C9B}" type="datetime1">
              <a:rPr lang="zh-TW" altLang="en-US" smtClean="0"/>
              <a:pPr/>
              <a:t>2014/7/29</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46E28B-1718-4BA8-BB11-C438F36DAEB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342900" y="7315200"/>
            <a:ext cx="6343650" cy="694267"/>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A80BC0C9-7189-44C8-89BD-C7B33F709FB6}" type="datetime1">
              <a:rPr lang="zh-TW" altLang="en-US" smtClean="0"/>
              <a:pPr/>
              <a:t>2014/7/29</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46E28B-1718-4BA8-BB11-C438F36DAEB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A4F57DBC-F775-4FAB-BE7E-6017FA9B8CDE}" type="datetime1">
              <a:rPr lang="zh-TW" altLang="en-US" smtClean="0"/>
              <a:pPr/>
              <a:t>2014/7/29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E946E28B-1718-4BA8-BB11-C438F36DAEBC}" type="slidenum">
              <a:rPr lang="zh-TW" altLang="en-US" smtClean="0"/>
              <a:pPr/>
              <a:t>‹#›</a:t>
            </a:fld>
            <a:endParaRPr lang="zh-TW" altLang="en-US"/>
          </a:p>
        </p:txBody>
      </p:sp>
      <p:sp>
        <p:nvSpPr>
          <p:cNvPr id="17" name="標題 16"/>
          <p:cNvSpPr>
            <a:spLocks noGrp="1"/>
          </p:cNvSpPr>
          <p:nvPr>
            <p:ph type="title"/>
          </p:nvPr>
        </p:nvSpPr>
        <p:spPr>
          <a:xfrm>
            <a:off x="285750" y="6658347"/>
            <a:ext cx="4400550" cy="696384"/>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85000">
              <a:srgbClr val="FF6600"/>
            </a:gs>
            <a:gs pos="100000">
              <a:srgbClr val="FFC000"/>
            </a:gs>
          </a:gsLst>
          <a:lin ang="5400000" scaled="1"/>
          <a:tileRect/>
        </a:gradFill>
        <a:effectLst/>
      </p:bgPr>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BD755E40-CFAD-4E2C-BB2C-55A6D8510F6F}" type="datetime1">
              <a:rPr lang="zh-TW" altLang="en-US" smtClean="0"/>
              <a:pPr/>
              <a:t>2014/7/29</a:t>
            </a:fld>
            <a:endParaRPr lang="zh-TW" altLang="en-US"/>
          </a:p>
        </p:txBody>
      </p:sp>
      <p:sp>
        <p:nvSpPr>
          <p:cNvPr id="28" name="頁尾版面配置區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E946E28B-1718-4BA8-BB11-C438F36DAEBC}" type="slidenum">
              <a:rPr lang="zh-TW" altLang="en-US" smtClean="0"/>
              <a:pPr/>
              <a:t>‹#›</a:t>
            </a:fld>
            <a:endParaRPr lang="zh-TW" altLang="en-US"/>
          </a:p>
        </p:txBody>
      </p:sp>
      <p:sp>
        <p:nvSpPr>
          <p:cNvPr id="10" name="標題版面配置區 9"/>
          <p:cNvSpPr>
            <a:spLocks noGrp="1"/>
          </p:cNvSpPr>
          <p:nvPr>
            <p:ph type="title"/>
          </p:nvPr>
        </p:nvSpPr>
        <p:spPr>
          <a:xfrm>
            <a:off x="228600" y="609600"/>
            <a:ext cx="6515100" cy="1117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library.nutc.edu.tw/database/search/index.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nutc.edu.tw/bin/home.php" TargetMode="External"/><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hyperlink" Target="http://libsw.nutc.edu.tw/cgi-bin/smartweaver/browse.cgi?o=der&amp;p=/smartweaver/login.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tul.blog.ntu.edu.tw/wp-content/uploads/sites/2255/files/2014/04/Hyread-online.pn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mzm.pmzdhkgc.png"/>
          <p:cNvPicPr>
            <a:picLocks noChangeAspect="1"/>
          </p:cNvPicPr>
          <p:nvPr/>
        </p:nvPicPr>
        <p:blipFill>
          <a:blip r:embed="rId2" cstate="print"/>
          <a:stretch>
            <a:fillRect/>
          </a:stretch>
        </p:blipFill>
        <p:spPr>
          <a:xfrm>
            <a:off x="404664" y="5076056"/>
            <a:ext cx="2664296" cy="2664296"/>
          </a:xfrm>
          <a:prstGeom prst="rect">
            <a:avLst/>
          </a:prstGeom>
        </p:spPr>
      </p:pic>
      <p:sp>
        <p:nvSpPr>
          <p:cNvPr id="9" name="文字版面配置區 8"/>
          <p:cNvSpPr>
            <a:spLocks noGrp="1"/>
          </p:cNvSpPr>
          <p:nvPr>
            <p:ph type="body" idx="1"/>
          </p:nvPr>
        </p:nvSpPr>
        <p:spPr>
          <a:xfrm>
            <a:off x="332656" y="4644008"/>
            <a:ext cx="6343650" cy="2088232"/>
          </a:xfrm>
        </p:spPr>
        <p:txBody>
          <a:bodyPr>
            <a:normAutofit/>
          </a:bodyPr>
          <a:lstStyle/>
          <a:p>
            <a:endParaRPr lang="en-US" altLang="zh-TW" sz="3000" dirty="0" smtClean="0">
              <a:latin typeface="Bell MT" pitchFamily="18" charset="0"/>
            </a:endParaRPr>
          </a:p>
          <a:p>
            <a:r>
              <a:rPr lang="zh-TW" altLang="en-US" sz="3000" b="1" dirty="0" smtClean="0">
                <a:solidFill>
                  <a:srgbClr val="FF0000"/>
                </a:solidFill>
              </a:rPr>
              <a:t>操作指南</a:t>
            </a:r>
            <a:endParaRPr lang="en-US" altLang="zh-TW" sz="3000" b="1" dirty="0" smtClean="0">
              <a:solidFill>
                <a:srgbClr val="FF0000"/>
              </a:solidFill>
            </a:endParaRPr>
          </a:p>
          <a:p>
            <a:endParaRPr lang="zh-TW" altLang="en-US" sz="3000" dirty="0">
              <a:solidFill>
                <a:srgbClr val="FF0000"/>
              </a:solidFill>
            </a:endParaRPr>
          </a:p>
        </p:txBody>
      </p:sp>
      <p:sp>
        <p:nvSpPr>
          <p:cNvPr id="6" name="標題 5"/>
          <p:cNvSpPr>
            <a:spLocks noGrp="1"/>
          </p:cNvSpPr>
          <p:nvPr>
            <p:ph type="title"/>
          </p:nvPr>
        </p:nvSpPr>
        <p:spPr>
          <a:xfrm>
            <a:off x="188640" y="3275856"/>
            <a:ext cx="6515100" cy="1579767"/>
          </a:xfrm>
        </p:spPr>
        <p:txBody>
          <a:bodyPr>
            <a:normAutofit/>
          </a:bodyPr>
          <a:lstStyle/>
          <a:p>
            <a:pPr algn="ctr"/>
            <a:r>
              <a:rPr lang="en-US" altLang="zh-TW" sz="4800" b="1" cap="none" dirty="0" err="1" smtClean="0">
                <a:solidFill>
                  <a:srgbClr val="FF0000"/>
                </a:solidFill>
                <a:latin typeface="Bell MT" pitchFamily="18" charset="0"/>
              </a:rPr>
              <a:t>HyRead</a:t>
            </a:r>
            <a:r>
              <a:rPr lang="zh-TW" altLang="en-US" sz="4800" b="1" cap="none" dirty="0" smtClean="0">
                <a:solidFill>
                  <a:srgbClr val="FF0000"/>
                </a:solidFill>
                <a:latin typeface="Bell MT" pitchFamily="18" charset="0"/>
              </a:rPr>
              <a:t>中文</a:t>
            </a:r>
            <a:r>
              <a:rPr lang="zh-TW" altLang="en-US" sz="4800" b="1" dirty="0" smtClean="0">
                <a:solidFill>
                  <a:srgbClr val="FF0000"/>
                </a:solidFill>
                <a:latin typeface="Bell MT" pitchFamily="18" charset="0"/>
              </a:rPr>
              <a:t>電子書</a:t>
            </a:r>
            <a:br>
              <a:rPr lang="zh-TW" altLang="en-US" sz="4800" b="1" dirty="0" smtClean="0">
                <a:solidFill>
                  <a:srgbClr val="FF0000"/>
                </a:solidFill>
                <a:latin typeface="Bell MT" pitchFamily="18" charset="0"/>
              </a:rPr>
            </a:br>
            <a:endParaRPr lang="zh-TW" altLang="en-US" sz="4800" b="1" dirty="0">
              <a:solidFill>
                <a:srgbClr val="FF0000"/>
              </a:solidFill>
              <a:latin typeface="Bell MT" pitchFamily="18" charset="0"/>
            </a:endParaRPr>
          </a:p>
        </p:txBody>
      </p:sp>
      <p:pic>
        <p:nvPicPr>
          <p:cNvPr id="10" name="圖片 9" descr="HYLOGO.JPG"/>
          <p:cNvPicPr>
            <a:picLocks noChangeAspect="1"/>
          </p:cNvPicPr>
          <p:nvPr/>
        </p:nvPicPr>
        <p:blipFill>
          <a:blip r:embed="rId3" cstate="print"/>
          <a:stretch>
            <a:fillRect/>
          </a:stretch>
        </p:blipFill>
        <p:spPr>
          <a:xfrm>
            <a:off x="1124744" y="1619672"/>
            <a:ext cx="4248472" cy="1098850"/>
          </a:xfrm>
          <a:prstGeom prst="rect">
            <a:avLst/>
          </a:prstGeom>
        </p:spPr>
      </p:pic>
      <p:sp>
        <p:nvSpPr>
          <p:cNvPr id="12" name="投影片編號版面配置區 11"/>
          <p:cNvSpPr>
            <a:spLocks noGrp="1"/>
          </p:cNvSpPr>
          <p:nvPr>
            <p:ph type="sldNum" sz="quarter" idx="12"/>
          </p:nvPr>
        </p:nvSpPr>
        <p:spPr/>
        <p:txBody>
          <a:bodyPr/>
          <a:lstStyle/>
          <a:p>
            <a:fld id="{E946E28B-1718-4BA8-BB11-C438F36DAEBC}" type="slidenum">
              <a:rPr lang="zh-TW" altLang="en-US" smtClean="0"/>
              <a:pPr/>
              <a:t>1</a:t>
            </a:fld>
            <a:endParaRPr lang="zh-TW" altLang="en-US"/>
          </a:p>
        </p:txBody>
      </p:sp>
      <p:grpSp>
        <p:nvGrpSpPr>
          <p:cNvPr id="8" name="群組 7"/>
          <p:cNvGrpSpPr/>
          <p:nvPr/>
        </p:nvGrpSpPr>
        <p:grpSpPr>
          <a:xfrm>
            <a:off x="2312875" y="7884368"/>
            <a:ext cx="4284477" cy="936104"/>
            <a:chOff x="107503" y="5445224"/>
            <a:chExt cx="4536505" cy="994320"/>
          </a:xfrm>
        </p:grpSpPr>
        <p:pic>
          <p:nvPicPr>
            <p:cNvPr id="14" name="Picture 6" descr="http://lib.nutc.edu.tw/ezfiles/7/1007/img/123/schooltitle.jpg"/>
            <p:cNvPicPr>
              <a:picLocks noChangeAspect="1" noChangeArrowheads="1"/>
            </p:cNvPicPr>
            <p:nvPr/>
          </p:nvPicPr>
          <p:blipFill>
            <a:blip r:embed="rId4" cstate="print">
              <a:clrChange>
                <a:clrFrom>
                  <a:srgbClr val="FFFFFF"/>
                </a:clrFrom>
                <a:clrTo>
                  <a:srgbClr val="FFFFFF">
                    <a:alpha val="0"/>
                  </a:srgbClr>
                </a:clrTo>
              </a:clrChange>
            </a:blip>
            <a:srcRect b="23816"/>
            <a:stretch>
              <a:fillRect/>
            </a:stretch>
          </p:blipFill>
          <p:spPr bwMode="auto">
            <a:xfrm>
              <a:off x="107503" y="5445224"/>
              <a:ext cx="3521535" cy="936104"/>
            </a:xfrm>
            <a:prstGeom prst="rect">
              <a:avLst/>
            </a:prstGeom>
            <a:noFill/>
          </p:spPr>
        </p:pic>
        <p:sp>
          <p:nvSpPr>
            <p:cNvPr id="15" name="文字方塊 14"/>
            <p:cNvSpPr txBox="1"/>
            <p:nvPr/>
          </p:nvSpPr>
          <p:spPr>
            <a:xfrm>
              <a:off x="3563888" y="6093296"/>
              <a:ext cx="1080120" cy="346248"/>
            </a:xfrm>
            <a:prstGeom prst="rect">
              <a:avLst/>
            </a:prstGeom>
            <a:noFill/>
          </p:spPr>
          <p:txBody>
            <a:bodyPr wrap="square" rtlCol="0">
              <a:spAutoFit/>
            </a:bodyPr>
            <a:lstStyle/>
            <a:p>
              <a:r>
                <a:rPr lang="zh-TW" altLang="en-US" sz="1200" b="1" dirty="0" smtClean="0">
                  <a:latin typeface="+mj-ea"/>
                  <a:ea typeface="+mj-ea"/>
                </a:rPr>
                <a:t>三民圖書館</a:t>
              </a:r>
              <a:endParaRPr lang="zh-TW" altLang="en-US" sz="1200" b="1" dirty="0">
                <a:latin typeface="+mj-ea"/>
                <a:ea typeface="+mj-ea"/>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校外線上閱讀</a:t>
            </a:r>
            <a:r>
              <a:rPr lang="en-US" altLang="zh-TW" sz="4000" b="1" dirty="0" smtClean="0"/>
              <a:t>(PC</a:t>
            </a:r>
            <a:r>
              <a:rPr lang="zh-TW" altLang="en-US" sz="4000" b="1" dirty="0" smtClean="0"/>
              <a:t>版</a:t>
            </a:r>
            <a:r>
              <a:rPr lang="en-US" altLang="zh-TW" sz="4000" b="1" dirty="0" smtClean="0"/>
              <a:t>)</a:t>
            </a:r>
            <a:endParaRPr lang="zh-TW" altLang="en-US" sz="4000" dirty="0"/>
          </a:p>
        </p:txBody>
      </p:sp>
      <p:sp>
        <p:nvSpPr>
          <p:cNvPr id="3" name="內容版面配置區 2"/>
          <p:cNvSpPr>
            <a:spLocks noGrp="1"/>
          </p:cNvSpPr>
          <p:nvPr>
            <p:ph idx="1"/>
          </p:nvPr>
        </p:nvSpPr>
        <p:spPr/>
        <p:txBody>
          <a:bodyPr>
            <a:normAutofit/>
          </a:bodyPr>
          <a:lstStyle/>
          <a:p>
            <a:r>
              <a:rPr lang="en-US" altLang="zh-TW" sz="2800" b="1" dirty="0" smtClean="0"/>
              <a:t>Step6</a:t>
            </a:r>
            <a:r>
              <a:rPr lang="zh-TW" altLang="en-US" sz="2800" b="1" dirty="0" smtClean="0"/>
              <a:t>：</a:t>
            </a:r>
            <a:r>
              <a:rPr lang="zh-TW" altLang="zh-TW" sz="2800" b="1" dirty="0" smtClean="0"/>
              <a:t>登入後，</a:t>
            </a:r>
            <a:r>
              <a:rPr lang="zh-TW" altLang="en-US" sz="2800" b="1" dirty="0" smtClean="0"/>
              <a:t>選擇或</a:t>
            </a:r>
            <a:r>
              <a:rPr lang="zh-TW" altLang="zh-TW" sz="2800" b="1" dirty="0" smtClean="0"/>
              <a:t>搜尋想閱讀之書籍，</a:t>
            </a:r>
            <a:r>
              <a:rPr lang="zh-TW" altLang="en-US" sz="2800" b="1" dirty="0" smtClean="0"/>
              <a:t>點選「線上閱讀」，即可進行線上閱讀，部分電子書只能使用「下載閱讀」進行閱覽</a:t>
            </a:r>
            <a:endParaRPr lang="zh-TW" altLang="zh-TW" sz="2800" b="1" dirty="0" smtClean="0"/>
          </a:p>
          <a:p>
            <a:pPr lvl="0">
              <a:buNone/>
            </a:pPr>
            <a:r>
              <a:rPr lang="en-US" altLang="zh-TW" sz="2800" b="1" dirty="0" smtClean="0">
                <a:solidFill>
                  <a:srgbClr val="FF0000"/>
                </a:solidFill>
              </a:rPr>
              <a:t>P.S.</a:t>
            </a:r>
            <a:r>
              <a:rPr lang="zh-TW" altLang="en-US" sz="2800" b="1" dirty="0" smtClean="0">
                <a:solidFill>
                  <a:srgbClr val="FF0000"/>
                </a:solidFill>
              </a:rPr>
              <a:t>  </a:t>
            </a:r>
            <a:r>
              <a:rPr lang="zh-TW" altLang="zh-TW" sz="2800" b="1" dirty="0" smtClean="0">
                <a:solidFill>
                  <a:srgbClr val="FF0000"/>
                </a:solidFill>
              </a:rPr>
              <a:t>下載閱讀必須要「下載閱讀器」</a:t>
            </a:r>
          </a:p>
          <a:p>
            <a:endParaRPr lang="zh-TW" altLang="en-US" sz="28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10</a:t>
            </a:fld>
            <a:endParaRPr lang="zh-TW" altLang="en-US"/>
          </a:p>
        </p:txBody>
      </p:sp>
      <p:pic>
        <p:nvPicPr>
          <p:cNvPr id="5" name="圖片 4"/>
          <p:cNvPicPr/>
          <p:nvPr/>
        </p:nvPicPr>
        <p:blipFill>
          <a:blip r:embed="rId2" cstate="print">
            <a:extLst>
              <a:ext uri="{28A0092B-C50C-407E-A947-70E740481C1C}">
                <a14:useLocalDpi xmlns:a14="http://schemas.microsoft.com/office/drawing/2010/main" val="0"/>
              </a:ext>
            </a:extLst>
          </a:blip>
          <a:stretch>
            <a:fillRect/>
          </a:stretch>
        </p:blipFill>
        <p:spPr>
          <a:xfrm>
            <a:off x="404664" y="4355976"/>
            <a:ext cx="6093296" cy="4320480"/>
          </a:xfrm>
          <a:prstGeom prst="rect">
            <a:avLst/>
          </a:prstGeom>
        </p:spPr>
      </p:pic>
      <p:pic>
        <p:nvPicPr>
          <p:cNvPr id="6"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
        <p:nvSpPr>
          <p:cNvPr id="4098" name="橢圓 23"/>
          <p:cNvSpPr>
            <a:spLocks noChangeArrowheads="1"/>
          </p:cNvSpPr>
          <p:nvPr/>
        </p:nvSpPr>
        <p:spPr bwMode="auto">
          <a:xfrm>
            <a:off x="4221088" y="5292080"/>
            <a:ext cx="720080" cy="288032"/>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8" name="橢圓 23"/>
          <p:cNvSpPr>
            <a:spLocks noChangeArrowheads="1"/>
          </p:cNvSpPr>
          <p:nvPr/>
        </p:nvSpPr>
        <p:spPr bwMode="auto">
          <a:xfrm>
            <a:off x="4221088" y="5868144"/>
            <a:ext cx="720080" cy="288032"/>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9" name="橢圓 23"/>
          <p:cNvSpPr>
            <a:spLocks noChangeArrowheads="1"/>
          </p:cNvSpPr>
          <p:nvPr/>
        </p:nvSpPr>
        <p:spPr bwMode="auto">
          <a:xfrm>
            <a:off x="4221088" y="6444208"/>
            <a:ext cx="720080" cy="288032"/>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借閱</a:t>
            </a:r>
            <a:r>
              <a:rPr lang="en-US" altLang="zh-TW" sz="4000" b="1" dirty="0" smtClean="0"/>
              <a:t>(PC</a:t>
            </a:r>
            <a:r>
              <a:rPr lang="zh-TW" altLang="en-US" sz="4000" b="1" dirty="0" smtClean="0"/>
              <a:t>版</a:t>
            </a:r>
            <a:r>
              <a:rPr lang="en-US" altLang="zh-TW" sz="4000" b="1" dirty="0" smtClean="0"/>
              <a:t>)</a:t>
            </a:r>
            <a:endParaRPr lang="zh-TW" altLang="en-US" sz="4000" dirty="0"/>
          </a:p>
        </p:txBody>
      </p:sp>
      <p:sp>
        <p:nvSpPr>
          <p:cNvPr id="3" name="內容版面配置區 2"/>
          <p:cNvSpPr>
            <a:spLocks noGrp="1"/>
          </p:cNvSpPr>
          <p:nvPr>
            <p:ph idx="1"/>
          </p:nvPr>
        </p:nvSpPr>
        <p:spPr/>
        <p:txBody>
          <a:bodyPr>
            <a:normAutofit/>
          </a:bodyPr>
          <a:lstStyle/>
          <a:p>
            <a:r>
              <a:rPr lang="en-US" altLang="zh-TW" sz="2800" b="1" dirty="0" smtClean="0"/>
              <a:t>Step1</a:t>
            </a:r>
            <a:r>
              <a:rPr lang="zh-TW" altLang="en-US" sz="2800" b="1" dirty="0" smtClean="0"/>
              <a:t>：</a:t>
            </a:r>
            <a:r>
              <a:rPr lang="zh-TW" altLang="en-US" sz="2800" b="1" dirty="0"/>
              <a:t>於</a:t>
            </a:r>
            <a:r>
              <a:rPr lang="zh-TW" altLang="en-US" sz="2800" b="1" dirty="0" smtClean="0"/>
              <a:t>想要借閱的書籍點選「下載閱讀」或「線上閱讀」，即完成借閱動作</a:t>
            </a:r>
            <a:endParaRPr lang="zh-TW" altLang="en-US" sz="28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11</a:t>
            </a:fld>
            <a:endParaRPr lang="zh-TW" altLang="en-US"/>
          </a:p>
        </p:txBody>
      </p:sp>
      <p:pic>
        <p:nvPicPr>
          <p:cNvPr id="5" name="圖片 4"/>
          <p:cNvPicPr/>
          <p:nvPr/>
        </p:nvPicPr>
        <p:blipFill>
          <a:blip r:embed="rId2" cstate="print">
            <a:extLst>
              <a:ext uri="{28A0092B-C50C-407E-A947-70E740481C1C}">
                <a14:useLocalDpi xmlns:a14="http://schemas.microsoft.com/office/drawing/2010/main" val="0"/>
              </a:ext>
            </a:extLst>
          </a:blip>
          <a:stretch>
            <a:fillRect/>
          </a:stretch>
        </p:blipFill>
        <p:spPr>
          <a:xfrm>
            <a:off x="0" y="3635896"/>
            <a:ext cx="6858000" cy="4896544"/>
          </a:xfrm>
          <a:prstGeom prst="rect">
            <a:avLst/>
          </a:prstGeom>
        </p:spPr>
      </p:pic>
      <p:sp>
        <p:nvSpPr>
          <p:cNvPr id="6" name="橢圓 23"/>
          <p:cNvSpPr>
            <a:spLocks noChangeArrowheads="1"/>
          </p:cNvSpPr>
          <p:nvPr/>
        </p:nvSpPr>
        <p:spPr bwMode="auto">
          <a:xfrm>
            <a:off x="3645024" y="5364088"/>
            <a:ext cx="1512168" cy="432048"/>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pic>
        <p:nvPicPr>
          <p:cNvPr id="7"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借閱</a:t>
            </a:r>
            <a:r>
              <a:rPr lang="en-US" altLang="zh-TW" sz="4000" b="1" dirty="0" smtClean="0"/>
              <a:t>(PC</a:t>
            </a:r>
            <a:r>
              <a:rPr lang="zh-TW" altLang="en-US" sz="4000" b="1" dirty="0" smtClean="0"/>
              <a:t>版</a:t>
            </a:r>
            <a:r>
              <a:rPr lang="en-US" altLang="zh-TW" sz="4000" b="1" dirty="0" smtClean="0"/>
              <a:t>)</a:t>
            </a:r>
            <a:endParaRPr lang="zh-TW" altLang="en-US" sz="4000" b="1" dirty="0"/>
          </a:p>
        </p:txBody>
      </p:sp>
      <p:sp>
        <p:nvSpPr>
          <p:cNvPr id="3" name="內容版面配置區 2"/>
          <p:cNvSpPr>
            <a:spLocks noGrp="1"/>
          </p:cNvSpPr>
          <p:nvPr>
            <p:ph idx="1"/>
          </p:nvPr>
        </p:nvSpPr>
        <p:spPr/>
        <p:txBody>
          <a:bodyPr>
            <a:normAutofit/>
          </a:bodyPr>
          <a:lstStyle/>
          <a:p>
            <a:r>
              <a:rPr lang="en-US" altLang="zh-TW" sz="2800" b="1" dirty="0" smtClean="0"/>
              <a:t>Step2</a:t>
            </a:r>
            <a:r>
              <a:rPr lang="zh-TW" altLang="en-US" sz="2800" b="1" dirty="0" smtClean="0"/>
              <a:t>：</a:t>
            </a:r>
            <a:r>
              <a:rPr lang="zh-TW" altLang="zh-TW" sz="2800" b="1" dirty="0" smtClean="0"/>
              <a:t>點擊</a:t>
            </a:r>
            <a:r>
              <a:rPr lang="zh-TW" altLang="en-US" sz="2800" b="1" dirty="0" smtClean="0"/>
              <a:t>右上角「</a:t>
            </a:r>
            <a:r>
              <a:rPr lang="zh-TW" altLang="zh-TW" sz="2800" b="1" dirty="0" smtClean="0"/>
              <a:t>個人書房</a:t>
            </a:r>
            <a:r>
              <a:rPr lang="zh-TW" altLang="en-US" sz="2800" b="1" dirty="0" smtClean="0"/>
              <a:t>」</a:t>
            </a:r>
            <a:r>
              <a:rPr lang="zh-TW" altLang="zh-TW" sz="2800" b="1" dirty="0" smtClean="0"/>
              <a:t>可以觀看所借閱的書，也可進行還書的動作。</a:t>
            </a:r>
          </a:p>
          <a:p>
            <a:endParaRPr lang="zh-TW" altLang="en-US" sz="2800" b="1"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12</a:t>
            </a:fld>
            <a:endParaRPr lang="zh-TW" altLang="en-US"/>
          </a:p>
        </p:txBody>
      </p:sp>
      <p:pic>
        <p:nvPicPr>
          <p:cNvPr id="5" name="圖片 4"/>
          <p:cNvPicPr/>
          <p:nvPr/>
        </p:nvPicPr>
        <p:blipFill>
          <a:blip r:embed="rId2" cstate="print">
            <a:extLst>
              <a:ext uri="{28A0092B-C50C-407E-A947-70E740481C1C}">
                <a14:useLocalDpi xmlns:a14="http://schemas.microsoft.com/office/drawing/2010/main" val="0"/>
              </a:ext>
            </a:extLst>
          </a:blip>
          <a:stretch>
            <a:fillRect/>
          </a:stretch>
        </p:blipFill>
        <p:spPr>
          <a:xfrm>
            <a:off x="260648" y="3419872"/>
            <a:ext cx="6237312" cy="5040560"/>
          </a:xfrm>
          <a:prstGeom prst="rect">
            <a:avLst/>
          </a:prstGeom>
        </p:spPr>
      </p:pic>
      <p:sp>
        <p:nvSpPr>
          <p:cNvPr id="6" name="向下箭號 5"/>
          <p:cNvSpPr/>
          <p:nvPr/>
        </p:nvSpPr>
        <p:spPr>
          <a:xfrm rot="16200000">
            <a:off x="5229200" y="3635896"/>
            <a:ext cx="216024" cy="360040"/>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2" name="橢圓 25"/>
          <p:cNvSpPr>
            <a:spLocks noChangeArrowheads="1"/>
          </p:cNvSpPr>
          <p:nvPr/>
        </p:nvSpPr>
        <p:spPr bwMode="auto">
          <a:xfrm>
            <a:off x="5157192" y="6372200"/>
            <a:ext cx="444500" cy="296863"/>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8" name="橢圓 25"/>
          <p:cNvSpPr>
            <a:spLocks noChangeArrowheads="1"/>
          </p:cNvSpPr>
          <p:nvPr/>
        </p:nvSpPr>
        <p:spPr bwMode="auto">
          <a:xfrm>
            <a:off x="5157192" y="7020272"/>
            <a:ext cx="444500" cy="296863"/>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pic>
        <p:nvPicPr>
          <p:cNvPr id="9"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借閱</a:t>
            </a:r>
            <a:r>
              <a:rPr lang="en-US" altLang="zh-TW" sz="4000" b="1" dirty="0" smtClean="0"/>
              <a:t>(</a:t>
            </a:r>
            <a:r>
              <a:rPr lang="zh-TW" altLang="en-US" sz="4000" b="1" dirty="0" smtClean="0"/>
              <a:t>閱讀器</a:t>
            </a:r>
            <a:r>
              <a:rPr lang="en-US" altLang="zh-TW" sz="4000" b="1" dirty="0" smtClean="0"/>
              <a:t>)</a:t>
            </a:r>
            <a:endParaRPr lang="zh-TW" altLang="en-US" sz="4000" dirty="0"/>
          </a:p>
        </p:txBody>
      </p:sp>
      <p:sp>
        <p:nvSpPr>
          <p:cNvPr id="3" name="內容版面配置區 2"/>
          <p:cNvSpPr>
            <a:spLocks noGrp="1"/>
          </p:cNvSpPr>
          <p:nvPr>
            <p:ph idx="1"/>
          </p:nvPr>
        </p:nvSpPr>
        <p:spPr/>
        <p:txBody>
          <a:bodyPr>
            <a:normAutofit/>
          </a:bodyPr>
          <a:lstStyle/>
          <a:p>
            <a:r>
              <a:rPr lang="en-US" altLang="zh-TW" sz="2800" b="1" dirty="0" smtClean="0"/>
              <a:t>Step1</a:t>
            </a:r>
            <a:r>
              <a:rPr lang="zh-TW" altLang="en-US" sz="2800" b="1" dirty="0" smtClean="0"/>
              <a:t>：</a:t>
            </a:r>
            <a:r>
              <a:rPr lang="zh-TW" altLang="en-US" sz="2800" b="1" dirty="0"/>
              <a:t>欲</a:t>
            </a:r>
            <a:r>
              <a:rPr lang="zh-TW" altLang="en-US" sz="2800" b="1" dirty="0" smtClean="0"/>
              <a:t>使用閱讀器借閱可於登入閱讀器後於閱讀器頁面尋找書籍並進行借閱</a:t>
            </a:r>
            <a:endParaRPr lang="zh-TW" altLang="zh-TW" sz="2800" b="1" dirty="0" smtClean="0"/>
          </a:p>
          <a:p>
            <a:endParaRPr lang="zh-TW" altLang="en-US" sz="28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13</a:t>
            </a:fld>
            <a:endParaRPr lang="zh-TW" altLang="en-US"/>
          </a:p>
        </p:txBody>
      </p:sp>
      <p:grpSp>
        <p:nvGrpSpPr>
          <p:cNvPr id="7" name="群組 6"/>
          <p:cNvGrpSpPr/>
          <p:nvPr/>
        </p:nvGrpSpPr>
        <p:grpSpPr>
          <a:xfrm>
            <a:off x="404664" y="3591376"/>
            <a:ext cx="5904656" cy="5040560"/>
            <a:chOff x="620688" y="3131840"/>
            <a:chExt cx="5112568" cy="4686277"/>
          </a:xfrm>
        </p:grpSpPr>
        <p:pic>
          <p:nvPicPr>
            <p:cNvPr id="5" name="圖片 4" descr="01.JPG"/>
            <p:cNvPicPr>
              <a:picLocks noChangeAspect="1"/>
            </p:cNvPicPr>
            <p:nvPr/>
          </p:nvPicPr>
          <p:blipFill>
            <a:blip r:embed="rId2" cstate="print"/>
            <a:stretch>
              <a:fillRect/>
            </a:stretch>
          </p:blipFill>
          <p:spPr>
            <a:xfrm>
              <a:off x="620688" y="3131840"/>
              <a:ext cx="5112568" cy="4686277"/>
            </a:xfrm>
            <a:prstGeom prst="rect">
              <a:avLst/>
            </a:prstGeom>
          </p:spPr>
        </p:pic>
        <p:sp>
          <p:nvSpPr>
            <p:cNvPr id="6" name="橢圓 27"/>
            <p:cNvSpPr>
              <a:spLocks noChangeArrowheads="1"/>
            </p:cNvSpPr>
            <p:nvPr/>
          </p:nvSpPr>
          <p:spPr bwMode="auto">
            <a:xfrm>
              <a:off x="2492896" y="5364088"/>
              <a:ext cx="1187450" cy="295275"/>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grpSp>
      <p:pic>
        <p:nvPicPr>
          <p:cNvPr id="8"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借閱</a:t>
            </a:r>
            <a:r>
              <a:rPr lang="en-US" altLang="zh-TW" sz="4000" b="1" dirty="0" smtClean="0"/>
              <a:t>(</a:t>
            </a:r>
            <a:r>
              <a:rPr lang="zh-TW" altLang="en-US" sz="4000" b="1" dirty="0" smtClean="0"/>
              <a:t>閱讀器</a:t>
            </a:r>
            <a:r>
              <a:rPr lang="en-US" altLang="zh-TW" sz="4000" b="1" dirty="0" smtClean="0"/>
              <a:t>)</a:t>
            </a:r>
            <a:endParaRPr lang="zh-TW" altLang="en-US" sz="40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14</a:t>
            </a:fld>
            <a:endParaRPr lang="zh-TW" altLang="en-US"/>
          </a:p>
        </p:txBody>
      </p:sp>
      <p:sp>
        <p:nvSpPr>
          <p:cNvPr id="7" name="內容版面配置區 6"/>
          <p:cNvSpPr>
            <a:spLocks noGrp="1"/>
          </p:cNvSpPr>
          <p:nvPr>
            <p:ph idx="1"/>
          </p:nvPr>
        </p:nvSpPr>
        <p:spPr/>
        <p:txBody>
          <a:bodyPr>
            <a:normAutofit/>
          </a:bodyPr>
          <a:lstStyle/>
          <a:p>
            <a:r>
              <a:rPr lang="en-US" altLang="zh-TW" sz="2800" b="1" dirty="0" smtClean="0"/>
              <a:t>Step2</a:t>
            </a:r>
            <a:r>
              <a:rPr lang="zh-TW" altLang="en-US" sz="2800" b="1" dirty="0" smtClean="0"/>
              <a:t>：</a:t>
            </a:r>
            <a:r>
              <a:rPr lang="zh-TW" altLang="en-US" sz="2800" b="1" dirty="0"/>
              <a:t>借</a:t>
            </a:r>
            <a:r>
              <a:rPr lang="zh-TW" altLang="en-US" sz="2800" b="1" dirty="0" smtClean="0"/>
              <a:t>閱成功後會顯示成功訊息</a:t>
            </a:r>
            <a:endParaRPr lang="zh-TW" altLang="en-US" sz="2800" b="1" dirty="0"/>
          </a:p>
        </p:txBody>
      </p:sp>
      <p:pic>
        <p:nvPicPr>
          <p:cNvPr id="8" name="圖片 7" descr="借閱成功.JPG"/>
          <p:cNvPicPr>
            <a:picLocks noChangeAspect="1"/>
          </p:cNvPicPr>
          <p:nvPr/>
        </p:nvPicPr>
        <p:blipFill>
          <a:blip r:embed="rId2" cstate="print"/>
          <a:stretch>
            <a:fillRect/>
          </a:stretch>
        </p:blipFill>
        <p:spPr>
          <a:xfrm>
            <a:off x="1052736" y="3419872"/>
            <a:ext cx="4752528" cy="3448346"/>
          </a:xfrm>
          <a:prstGeom prst="rect">
            <a:avLst/>
          </a:prstGeom>
        </p:spPr>
      </p:pic>
      <p:pic>
        <p:nvPicPr>
          <p:cNvPr id="9"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離線閱讀</a:t>
            </a:r>
            <a:endParaRPr lang="zh-TW" altLang="en-US" sz="4000" b="1" dirty="0"/>
          </a:p>
        </p:txBody>
      </p:sp>
      <p:sp>
        <p:nvSpPr>
          <p:cNvPr id="3" name="內容版面配置區 2"/>
          <p:cNvSpPr>
            <a:spLocks noGrp="1"/>
          </p:cNvSpPr>
          <p:nvPr>
            <p:ph idx="1"/>
          </p:nvPr>
        </p:nvSpPr>
        <p:spPr/>
        <p:txBody>
          <a:bodyPr>
            <a:normAutofit/>
          </a:bodyPr>
          <a:lstStyle/>
          <a:p>
            <a:r>
              <a:rPr lang="en-US" altLang="zh-TW" sz="2800" b="1" dirty="0" smtClean="0"/>
              <a:t>Step1</a:t>
            </a:r>
            <a:r>
              <a:rPr lang="zh-TW" altLang="en-US" sz="2800" b="1" dirty="0" smtClean="0"/>
              <a:t>：下載閱讀軟體</a:t>
            </a:r>
            <a:endParaRPr lang="zh-TW" altLang="en-US" sz="2800" b="1"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15</a:t>
            </a:fld>
            <a:endParaRPr lang="zh-TW" altLang="en-US"/>
          </a:p>
        </p:txBody>
      </p:sp>
      <p:pic>
        <p:nvPicPr>
          <p:cNvPr id="5" name="圖片 4"/>
          <p:cNvPicPr/>
          <p:nvPr/>
        </p:nvPicPr>
        <p:blipFill>
          <a:blip r:embed="rId2" cstate="print">
            <a:extLst>
              <a:ext uri="{28A0092B-C50C-407E-A947-70E740481C1C}">
                <a14:useLocalDpi xmlns:a14="http://schemas.microsoft.com/office/drawing/2010/main" val="0"/>
              </a:ext>
            </a:extLst>
          </a:blip>
          <a:stretch>
            <a:fillRect/>
          </a:stretch>
        </p:blipFill>
        <p:spPr>
          <a:xfrm>
            <a:off x="188640" y="2771800"/>
            <a:ext cx="6453336" cy="5256584"/>
          </a:xfrm>
          <a:prstGeom prst="rect">
            <a:avLst/>
          </a:prstGeom>
        </p:spPr>
      </p:pic>
      <p:pic>
        <p:nvPicPr>
          <p:cNvPr id="6"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
        <p:nvSpPr>
          <p:cNvPr id="7" name="橢圓 25"/>
          <p:cNvSpPr>
            <a:spLocks noChangeArrowheads="1"/>
          </p:cNvSpPr>
          <p:nvPr/>
        </p:nvSpPr>
        <p:spPr bwMode="auto">
          <a:xfrm>
            <a:off x="5373216" y="2699793"/>
            <a:ext cx="720080" cy="288032"/>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離線閱讀</a:t>
            </a:r>
            <a:endParaRPr lang="zh-TW" altLang="en-US" sz="4000" dirty="0"/>
          </a:p>
        </p:txBody>
      </p:sp>
      <p:sp>
        <p:nvSpPr>
          <p:cNvPr id="3" name="內容版面配置區 2"/>
          <p:cNvSpPr>
            <a:spLocks noGrp="1"/>
          </p:cNvSpPr>
          <p:nvPr>
            <p:ph idx="1"/>
          </p:nvPr>
        </p:nvSpPr>
        <p:spPr>
          <a:xfrm>
            <a:off x="228600" y="2072217"/>
            <a:ext cx="6629400" cy="6034617"/>
          </a:xfrm>
        </p:spPr>
        <p:txBody>
          <a:bodyPr>
            <a:normAutofit/>
          </a:bodyPr>
          <a:lstStyle/>
          <a:p>
            <a:r>
              <a:rPr lang="en-US" altLang="zh-TW" sz="2800" b="1" dirty="0" smtClean="0"/>
              <a:t>Step2</a:t>
            </a:r>
            <a:r>
              <a:rPr lang="zh-TW" altLang="en-US" sz="2800" b="1" dirty="0" smtClean="0"/>
              <a:t>：</a:t>
            </a:r>
            <a:r>
              <a:rPr lang="en-US" altLang="zh-TW" sz="2800" b="1" dirty="0" smtClean="0"/>
              <a:t>PC</a:t>
            </a:r>
            <a:r>
              <a:rPr lang="zh-TW" altLang="en-US" sz="2800" b="1" dirty="0" smtClean="0"/>
              <a:t>版於輸入驗證碼後進行下</a:t>
            </a:r>
            <a:endParaRPr lang="en-US" altLang="zh-TW" sz="2800" b="1" dirty="0" smtClean="0"/>
          </a:p>
          <a:p>
            <a:pPr>
              <a:buNone/>
            </a:pPr>
            <a:r>
              <a:rPr lang="zh-TW" altLang="en-US" sz="2800" b="1" dirty="0" smtClean="0"/>
              <a:t>    載，</a:t>
            </a:r>
            <a:r>
              <a:rPr lang="en-US" altLang="zh-TW" sz="2800" b="1" dirty="0" err="1" smtClean="0"/>
              <a:t>iPad</a:t>
            </a:r>
            <a:r>
              <a:rPr lang="zh-TW" altLang="en-US" sz="2800" b="1" dirty="0" smtClean="0"/>
              <a:t>和</a:t>
            </a:r>
            <a:r>
              <a:rPr lang="en-US" altLang="zh-TW" sz="2800" b="1" dirty="0" smtClean="0"/>
              <a:t>Android</a:t>
            </a:r>
            <a:r>
              <a:rPr lang="zh-TW" altLang="en-US" sz="2800" b="1" dirty="0" smtClean="0"/>
              <a:t>載具請分別至</a:t>
            </a:r>
            <a:r>
              <a:rPr lang="en-US" altLang="zh-TW" sz="2800" b="1" dirty="0" smtClean="0">
                <a:solidFill>
                  <a:srgbClr val="FF0000"/>
                </a:solidFill>
              </a:rPr>
              <a:t>APP Store</a:t>
            </a:r>
            <a:r>
              <a:rPr lang="zh-TW" altLang="en-US" sz="2800" b="1" dirty="0" smtClean="0"/>
              <a:t>或</a:t>
            </a:r>
            <a:r>
              <a:rPr lang="en-US" altLang="zh-TW" sz="2800" b="1" dirty="0" smtClean="0">
                <a:solidFill>
                  <a:srgbClr val="FF0000"/>
                </a:solidFill>
              </a:rPr>
              <a:t>Google Play</a:t>
            </a:r>
            <a:r>
              <a:rPr lang="zh-TW" altLang="en-US" sz="2800" b="1" dirty="0" smtClean="0"/>
              <a:t>搜尋「</a:t>
            </a:r>
            <a:r>
              <a:rPr lang="en-US" altLang="zh-TW" sz="2800" b="1" dirty="0" smtClean="0"/>
              <a:t> </a:t>
            </a:r>
            <a:r>
              <a:rPr lang="en-US" altLang="zh-TW" sz="2800" b="1" dirty="0" err="1" smtClean="0">
                <a:solidFill>
                  <a:srgbClr val="FF0000"/>
                </a:solidFill>
              </a:rPr>
              <a:t>HyRead</a:t>
            </a:r>
            <a:r>
              <a:rPr lang="en-US" altLang="zh-TW" sz="2800" b="1" dirty="0" smtClean="0">
                <a:solidFill>
                  <a:srgbClr val="FF0000"/>
                </a:solidFill>
              </a:rPr>
              <a:t> Library HD </a:t>
            </a:r>
            <a:r>
              <a:rPr lang="zh-TW" altLang="en-US" sz="2800" b="1" dirty="0" smtClean="0"/>
              <a:t>」並進行下載</a:t>
            </a:r>
          </a:p>
          <a:p>
            <a:endParaRPr lang="zh-TW" altLang="en-US" sz="28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16</a:t>
            </a:fld>
            <a:endParaRPr lang="zh-TW" altLang="en-US"/>
          </a:p>
        </p:txBody>
      </p:sp>
      <p:pic>
        <p:nvPicPr>
          <p:cNvPr id="5" name="圖片 4" descr="下載法.JPG"/>
          <p:cNvPicPr>
            <a:picLocks noChangeAspect="1"/>
          </p:cNvPicPr>
          <p:nvPr/>
        </p:nvPicPr>
        <p:blipFill>
          <a:blip r:embed="rId2" cstate="print"/>
          <a:stretch>
            <a:fillRect/>
          </a:stretch>
        </p:blipFill>
        <p:spPr>
          <a:xfrm>
            <a:off x="0" y="4067944"/>
            <a:ext cx="6858000" cy="3641143"/>
          </a:xfrm>
          <a:prstGeom prst="rect">
            <a:avLst/>
          </a:prstGeom>
        </p:spPr>
      </p:pic>
      <p:pic>
        <p:nvPicPr>
          <p:cNvPr id="6"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p:nvPr/>
        </p:nvPicPr>
        <p:blipFill>
          <a:blip r:embed="rId2" cstate="print">
            <a:extLst>
              <a:ext uri="{28A0092B-C50C-407E-A947-70E740481C1C}">
                <a14:useLocalDpi xmlns:a14="http://schemas.microsoft.com/office/drawing/2010/main" val="0"/>
              </a:ext>
            </a:extLst>
          </a:blip>
          <a:stretch>
            <a:fillRect/>
          </a:stretch>
        </p:blipFill>
        <p:spPr>
          <a:xfrm>
            <a:off x="0" y="3491880"/>
            <a:ext cx="6858000" cy="4968552"/>
          </a:xfrm>
          <a:prstGeom prst="rect">
            <a:avLst/>
          </a:prstGeom>
        </p:spPr>
      </p:pic>
      <p:sp>
        <p:nvSpPr>
          <p:cNvPr id="2" name="標題 1"/>
          <p:cNvSpPr>
            <a:spLocks noGrp="1"/>
          </p:cNvSpPr>
          <p:nvPr>
            <p:ph type="title"/>
          </p:nvPr>
        </p:nvSpPr>
        <p:spPr/>
        <p:txBody>
          <a:bodyPr>
            <a:normAutofit/>
          </a:bodyPr>
          <a:lstStyle/>
          <a:p>
            <a:r>
              <a:rPr lang="zh-TW" altLang="en-US" sz="4000" b="1" dirty="0" smtClean="0"/>
              <a:t>離線閱讀</a:t>
            </a:r>
            <a:endParaRPr lang="zh-TW" altLang="en-US" sz="4000" dirty="0"/>
          </a:p>
        </p:txBody>
      </p:sp>
      <p:sp>
        <p:nvSpPr>
          <p:cNvPr id="3" name="內容版面配置區 2"/>
          <p:cNvSpPr>
            <a:spLocks noGrp="1"/>
          </p:cNvSpPr>
          <p:nvPr>
            <p:ph idx="1"/>
          </p:nvPr>
        </p:nvSpPr>
        <p:spPr/>
        <p:txBody>
          <a:bodyPr>
            <a:normAutofit/>
          </a:bodyPr>
          <a:lstStyle/>
          <a:p>
            <a:r>
              <a:rPr lang="en-US" altLang="zh-TW" sz="2800" b="1" dirty="0" smtClean="0"/>
              <a:t>Step3</a:t>
            </a:r>
            <a:r>
              <a:rPr lang="zh-TW" altLang="en-US" sz="2800" b="1" dirty="0" smtClean="0"/>
              <a:t>：進入閱讀器後，於左上方搜尋「臺中科技大學」，進入臺中科技大學圖書館</a:t>
            </a:r>
            <a:endParaRPr lang="zh-TW" altLang="en-US" sz="28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17</a:t>
            </a:fld>
            <a:endParaRPr lang="zh-TW" altLang="en-US"/>
          </a:p>
        </p:txBody>
      </p:sp>
      <p:pic>
        <p:nvPicPr>
          <p:cNvPr id="7"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
        <p:nvSpPr>
          <p:cNvPr id="6146" name="橢圓 27"/>
          <p:cNvSpPr>
            <a:spLocks noChangeArrowheads="1"/>
          </p:cNvSpPr>
          <p:nvPr/>
        </p:nvSpPr>
        <p:spPr bwMode="auto">
          <a:xfrm>
            <a:off x="0" y="4139952"/>
            <a:ext cx="1187450" cy="295275"/>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0" name="橢圓 27"/>
          <p:cNvSpPr>
            <a:spLocks noChangeArrowheads="1"/>
          </p:cNvSpPr>
          <p:nvPr/>
        </p:nvSpPr>
        <p:spPr bwMode="auto">
          <a:xfrm>
            <a:off x="2852936" y="3635896"/>
            <a:ext cx="1187450" cy="295275"/>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離線閱讀</a:t>
            </a:r>
            <a:endParaRPr lang="zh-TW" altLang="en-US" sz="40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18</a:t>
            </a:fld>
            <a:endParaRPr lang="zh-TW" altLang="en-US"/>
          </a:p>
        </p:txBody>
      </p:sp>
      <p:sp>
        <p:nvSpPr>
          <p:cNvPr id="6" name="內容版面配置區 5"/>
          <p:cNvSpPr>
            <a:spLocks noGrp="1"/>
          </p:cNvSpPr>
          <p:nvPr>
            <p:ph idx="1"/>
          </p:nvPr>
        </p:nvSpPr>
        <p:spPr>
          <a:xfrm>
            <a:off x="0" y="2072217"/>
            <a:ext cx="6858000" cy="6034617"/>
          </a:xfrm>
        </p:spPr>
        <p:txBody>
          <a:bodyPr>
            <a:normAutofit/>
          </a:bodyPr>
          <a:lstStyle/>
          <a:p>
            <a:r>
              <a:rPr lang="en-US" altLang="zh-TW" sz="2800" b="1" dirty="0" smtClean="0"/>
              <a:t>Step4</a:t>
            </a:r>
            <a:r>
              <a:rPr lang="zh-TW" altLang="en-US" sz="2800" b="1" dirty="0" smtClean="0"/>
              <a:t>：</a:t>
            </a:r>
            <a:r>
              <a:rPr lang="zh-TW" altLang="zh-TW" sz="2800" b="1" dirty="0" smtClean="0"/>
              <a:t>點選右上角登入，下為登入畫面</a:t>
            </a:r>
          </a:p>
          <a:p>
            <a:endParaRPr lang="zh-TW" altLang="en-US" sz="2800" dirty="0"/>
          </a:p>
        </p:txBody>
      </p:sp>
      <p:pic>
        <p:nvPicPr>
          <p:cNvPr id="7" name="圖片 6"/>
          <p:cNvPicPr/>
          <p:nvPr/>
        </p:nvPicPr>
        <p:blipFill>
          <a:blip r:embed="rId2" cstate="print">
            <a:extLst>
              <a:ext uri="{28A0092B-C50C-407E-A947-70E740481C1C}">
                <a14:useLocalDpi xmlns:a14="http://schemas.microsoft.com/office/drawing/2010/main" val="0"/>
              </a:ext>
            </a:extLst>
          </a:blip>
          <a:stretch>
            <a:fillRect/>
          </a:stretch>
        </p:blipFill>
        <p:spPr>
          <a:xfrm>
            <a:off x="0" y="3347864"/>
            <a:ext cx="6858000" cy="4464496"/>
          </a:xfrm>
          <a:prstGeom prst="rect">
            <a:avLst/>
          </a:prstGeom>
        </p:spPr>
      </p:pic>
      <p:pic>
        <p:nvPicPr>
          <p:cNvPr id="8"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
        <p:nvSpPr>
          <p:cNvPr id="9" name="橢圓 27"/>
          <p:cNvSpPr>
            <a:spLocks noChangeArrowheads="1"/>
          </p:cNvSpPr>
          <p:nvPr/>
        </p:nvSpPr>
        <p:spPr bwMode="auto">
          <a:xfrm>
            <a:off x="6353944" y="3707904"/>
            <a:ext cx="504056" cy="288032"/>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離線閱讀</a:t>
            </a:r>
            <a:endParaRPr lang="zh-TW" altLang="en-US" sz="4000" dirty="0"/>
          </a:p>
        </p:txBody>
      </p:sp>
      <p:sp>
        <p:nvSpPr>
          <p:cNvPr id="3" name="內容版面配置區 2"/>
          <p:cNvSpPr>
            <a:spLocks noGrp="1"/>
          </p:cNvSpPr>
          <p:nvPr>
            <p:ph idx="1"/>
          </p:nvPr>
        </p:nvSpPr>
        <p:spPr/>
        <p:txBody>
          <a:bodyPr>
            <a:normAutofit/>
          </a:bodyPr>
          <a:lstStyle/>
          <a:p>
            <a:r>
              <a:rPr lang="en-US" altLang="zh-TW" sz="2800" b="1" dirty="0" smtClean="0"/>
              <a:t>Step5</a:t>
            </a:r>
            <a:r>
              <a:rPr lang="zh-TW" altLang="en-US" sz="2800" b="1" dirty="0" smtClean="0"/>
              <a:t>：點選「我的書櫃」點擊已借閱的書籍</a:t>
            </a:r>
            <a:endParaRPr lang="zh-TW" altLang="en-US" sz="28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19</a:t>
            </a:fld>
            <a:endParaRPr lang="zh-TW" altLang="en-US"/>
          </a:p>
        </p:txBody>
      </p:sp>
      <p:pic>
        <p:nvPicPr>
          <p:cNvPr id="5" name="Picture 6" descr="http://lib.nutc.edu.tw/ezfiles/7/1007/img/123/schooltitle.jpg"/>
          <p:cNvPicPr>
            <a:picLocks noChangeAspect="1" noChangeArrowheads="1"/>
          </p:cNvPicPr>
          <p:nvPr/>
        </p:nvPicPr>
        <p:blipFill>
          <a:blip r:embed="rId2"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pic>
        <p:nvPicPr>
          <p:cNvPr id="6" name="圖片 5" descr="我的書櫃.JPG"/>
          <p:cNvPicPr>
            <a:picLocks noChangeAspect="1"/>
          </p:cNvPicPr>
          <p:nvPr/>
        </p:nvPicPr>
        <p:blipFill>
          <a:blip r:embed="rId3" cstate="print"/>
          <a:stretch>
            <a:fillRect/>
          </a:stretch>
        </p:blipFill>
        <p:spPr>
          <a:xfrm>
            <a:off x="0" y="3770730"/>
            <a:ext cx="6858000" cy="3105525"/>
          </a:xfrm>
          <a:prstGeom prst="rect">
            <a:avLst/>
          </a:prstGeom>
        </p:spPr>
      </p:pic>
      <p:sp>
        <p:nvSpPr>
          <p:cNvPr id="7" name="橢圓 27"/>
          <p:cNvSpPr>
            <a:spLocks noChangeArrowheads="1"/>
          </p:cNvSpPr>
          <p:nvPr/>
        </p:nvSpPr>
        <p:spPr bwMode="auto">
          <a:xfrm>
            <a:off x="5670550" y="3779912"/>
            <a:ext cx="1187450" cy="648072"/>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8" name="圓角矩形 7"/>
          <p:cNvSpPr/>
          <p:nvPr/>
        </p:nvSpPr>
        <p:spPr>
          <a:xfrm>
            <a:off x="404664" y="4932040"/>
            <a:ext cx="187220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目錄</a:t>
            </a:r>
            <a:endParaRPr lang="zh-TW" altLang="en-US" sz="4000" b="1" dirty="0"/>
          </a:p>
        </p:txBody>
      </p:sp>
      <p:sp>
        <p:nvSpPr>
          <p:cNvPr id="3" name="內容版面配置區 2"/>
          <p:cNvSpPr>
            <a:spLocks noGrp="1"/>
          </p:cNvSpPr>
          <p:nvPr>
            <p:ph idx="1"/>
          </p:nvPr>
        </p:nvSpPr>
        <p:spPr/>
        <p:txBody>
          <a:bodyPr/>
          <a:lstStyle/>
          <a:p>
            <a:pPr>
              <a:buFont typeface="Wingdings" pitchFamily="2" charset="2"/>
              <a:buChar char="u"/>
            </a:pPr>
            <a:r>
              <a:rPr lang="zh-TW" altLang="en-US" b="1" dirty="0" smtClean="0"/>
              <a:t>校內線上閱讀</a:t>
            </a:r>
            <a:r>
              <a:rPr lang="en-US" altLang="zh-TW" b="1" dirty="0" smtClean="0">
                <a:latin typeface="+mj-ea"/>
                <a:ea typeface="+mj-ea"/>
              </a:rPr>
              <a:t>(PC</a:t>
            </a:r>
            <a:r>
              <a:rPr lang="zh-TW" altLang="en-US" b="1" dirty="0" smtClean="0"/>
              <a:t>版</a:t>
            </a:r>
            <a:r>
              <a:rPr lang="en-US" altLang="zh-TW" b="1" dirty="0" smtClean="0"/>
              <a:t>)</a:t>
            </a:r>
            <a:r>
              <a:rPr lang="en-US" altLang="zh-TW" b="1" dirty="0" smtClean="0">
                <a:latin typeface="+mn-ea"/>
              </a:rPr>
              <a:t>………………3</a:t>
            </a:r>
          </a:p>
          <a:p>
            <a:pPr>
              <a:buFont typeface="Wingdings" pitchFamily="2" charset="2"/>
              <a:buChar char="u"/>
            </a:pPr>
            <a:r>
              <a:rPr lang="zh-TW" altLang="en-US" b="1" dirty="0" smtClean="0"/>
              <a:t>校外</a:t>
            </a:r>
            <a:r>
              <a:rPr lang="zh-TW" altLang="en-US" b="1" dirty="0"/>
              <a:t>線上閱讀</a:t>
            </a:r>
            <a:r>
              <a:rPr lang="en-US" altLang="zh-TW" b="1" dirty="0">
                <a:latin typeface="+mj-ea"/>
              </a:rPr>
              <a:t>(PC</a:t>
            </a:r>
            <a:r>
              <a:rPr lang="zh-TW" altLang="en-US" b="1" dirty="0"/>
              <a:t>版</a:t>
            </a:r>
            <a:r>
              <a:rPr lang="en-US" altLang="zh-TW" b="1" dirty="0" smtClean="0"/>
              <a:t>)</a:t>
            </a:r>
            <a:r>
              <a:rPr lang="en-US" altLang="zh-TW" b="1" dirty="0" smtClean="0">
                <a:latin typeface="+mn-ea"/>
              </a:rPr>
              <a:t>………………5</a:t>
            </a:r>
          </a:p>
          <a:p>
            <a:pPr>
              <a:buFont typeface="Wingdings" pitchFamily="2" charset="2"/>
              <a:buChar char="u"/>
            </a:pPr>
            <a:r>
              <a:rPr lang="zh-TW" altLang="en-US" b="1" dirty="0" smtClean="0">
                <a:latin typeface="+mj-ea"/>
                <a:ea typeface="+mj-ea"/>
              </a:rPr>
              <a:t>借閱</a:t>
            </a:r>
            <a:r>
              <a:rPr lang="en-US" altLang="zh-TW" b="1" dirty="0" smtClean="0">
                <a:latin typeface="+mj-ea"/>
                <a:ea typeface="+mj-ea"/>
              </a:rPr>
              <a:t>(PC</a:t>
            </a:r>
            <a:r>
              <a:rPr lang="zh-TW" altLang="en-US" b="1" dirty="0" smtClean="0">
                <a:latin typeface="+mj-ea"/>
                <a:ea typeface="+mj-ea"/>
              </a:rPr>
              <a:t>版</a:t>
            </a:r>
            <a:r>
              <a:rPr lang="en-US" altLang="zh-TW" b="1" dirty="0" smtClean="0">
                <a:latin typeface="+mj-ea"/>
                <a:ea typeface="+mj-ea"/>
              </a:rPr>
              <a:t>)..……………</a:t>
            </a:r>
            <a:r>
              <a:rPr lang="en-US" altLang="zh-TW" b="1" dirty="0">
                <a:latin typeface="+mj-ea"/>
              </a:rPr>
              <a:t>…</a:t>
            </a:r>
            <a:r>
              <a:rPr lang="en-US" altLang="zh-TW" b="1" dirty="0" smtClean="0">
                <a:latin typeface="+mj-ea"/>
                <a:ea typeface="+mj-ea"/>
              </a:rPr>
              <a:t>………11</a:t>
            </a:r>
          </a:p>
          <a:p>
            <a:pPr>
              <a:buFont typeface="Wingdings" pitchFamily="2" charset="2"/>
              <a:buChar char="u"/>
            </a:pPr>
            <a:r>
              <a:rPr lang="zh-TW" altLang="en-US" b="1" dirty="0" smtClean="0">
                <a:latin typeface="+mj-ea"/>
                <a:ea typeface="+mj-ea"/>
              </a:rPr>
              <a:t>借閱</a:t>
            </a:r>
            <a:r>
              <a:rPr lang="en-US" altLang="zh-TW" b="1" dirty="0" smtClean="0">
                <a:latin typeface="+mj-ea"/>
                <a:ea typeface="+mj-ea"/>
              </a:rPr>
              <a:t>(</a:t>
            </a:r>
            <a:r>
              <a:rPr lang="zh-TW" altLang="en-US" b="1" dirty="0" smtClean="0">
                <a:latin typeface="+mj-ea"/>
                <a:ea typeface="+mj-ea"/>
              </a:rPr>
              <a:t>閱讀器</a:t>
            </a:r>
            <a:r>
              <a:rPr lang="en-US" altLang="zh-TW" b="1" dirty="0" smtClean="0">
                <a:latin typeface="+mj-ea"/>
                <a:ea typeface="+mj-ea"/>
              </a:rPr>
              <a:t>)</a:t>
            </a:r>
            <a:r>
              <a:rPr lang="en-US" altLang="zh-TW" sz="3100" b="1" dirty="0" smtClean="0">
                <a:latin typeface="+mj-ea"/>
                <a:ea typeface="+mj-ea"/>
              </a:rPr>
              <a:t>……………………....</a:t>
            </a:r>
            <a:r>
              <a:rPr lang="en-US" altLang="zh-TW" b="1" dirty="0" smtClean="0">
                <a:latin typeface="+mj-ea"/>
                <a:ea typeface="+mj-ea"/>
              </a:rPr>
              <a:t>13</a:t>
            </a:r>
          </a:p>
          <a:p>
            <a:pPr>
              <a:buFont typeface="Wingdings" pitchFamily="2" charset="2"/>
              <a:buChar char="u"/>
            </a:pPr>
            <a:r>
              <a:rPr lang="zh-TW" altLang="en-US" b="1" dirty="0">
                <a:latin typeface="+mj-ea"/>
                <a:ea typeface="+mj-ea"/>
              </a:rPr>
              <a:t>離</a:t>
            </a:r>
            <a:r>
              <a:rPr lang="zh-TW" altLang="en-US" b="1" dirty="0" smtClean="0">
                <a:latin typeface="+mj-ea"/>
                <a:ea typeface="+mj-ea"/>
              </a:rPr>
              <a:t>線閱讀</a:t>
            </a:r>
            <a:r>
              <a:rPr lang="en-US" altLang="zh-TW" b="1" dirty="0" smtClean="0">
                <a:latin typeface="+mj-ea"/>
                <a:ea typeface="+mj-ea"/>
              </a:rPr>
              <a:t>……………………………15</a:t>
            </a:r>
          </a:p>
          <a:p>
            <a:pPr>
              <a:buFont typeface="Wingdings" pitchFamily="2" charset="2"/>
              <a:buChar char="u"/>
            </a:pPr>
            <a:r>
              <a:rPr lang="zh-TW" altLang="en-US" b="1" dirty="0" smtClean="0">
                <a:latin typeface="+mj-ea"/>
                <a:ea typeface="+mj-ea"/>
              </a:rPr>
              <a:t>列印</a:t>
            </a:r>
            <a:r>
              <a:rPr lang="en-US" altLang="zh-TW" b="1" dirty="0" smtClean="0">
                <a:latin typeface="+mj-ea"/>
                <a:ea typeface="+mj-ea"/>
              </a:rPr>
              <a:t>………………………………….21</a:t>
            </a:r>
          </a:p>
          <a:p>
            <a:pPr>
              <a:buFont typeface="Wingdings" pitchFamily="2" charset="2"/>
              <a:buChar char="u"/>
            </a:pPr>
            <a:r>
              <a:rPr lang="zh-TW" altLang="en-US" b="1" dirty="0" smtClean="0">
                <a:latin typeface="+mj-ea"/>
                <a:ea typeface="+mj-ea"/>
              </a:rPr>
              <a:t>有聲書</a:t>
            </a:r>
            <a:r>
              <a:rPr lang="en-US" altLang="zh-TW" b="1" dirty="0" smtClean="0">
                <a:latin typeface="+mj-ea"/>
                <a:ea typeface="+mj-ea"/>
              </a:rPr>
              <a:t>………………………………23</a:t>
            </a:r>
          </a:p>
          <a:p>
            <a:pPr>
              <a:buFont typeface="Wingdings" pitchFamily="2" charset="2"/>
              <a:buChar char="u"/>
            </a:pPr>
            <a:r>
              <a:rPr lang="zh-TW" altLang="en-US" b="1" dirty="0" smtClean="0">
                <a:latin typeface="+mj-ea"/>
                <a:ea typeface="+mj-ea"/>
              </a:rPr>
              <a:t>借閱規定</a:t>
            </a:r>
            <a:r>
              <a:rPr lang="en-US" altLang="zh-TW" b="1" dirty="0" smtClean="0">
                <a:latin typeface="+mj-ea"/>
                <a:ea typeface="+mj-ea"/>
              </a:rPr>
              <a:t>…………………………...24</a:t>
            </a:r>
            <a:endParaRPr lang="zh-TW" altLang="en-US" b="1" dirty="0">
              <a:latin typeface="+mj-ea"/>
              <a:ea typeface="+mj-ea"/>
            </a:endParaRPr>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2</a:t>
            </a:fld>
            <a:endParaRPr lang="zh-TW" altLang="en-US"/>
          </a:p>
        </p:txBody>
      </p:sp>
      <p:pic>
        <p:nvPicPr>
          <p:cNvPr id="5" name="Picture 6" descr="http://lib.nutc.edu.tw/ezfiles/7/1007/img/123/schooltitle.jpg"/>
          <p:cNvPicPr>
            <a:picLocks noChangeAspect="1" noChangeArrowheads="1"/>
          </p:cNvPicPr>
          <p:nvPr/>
        </p:nvPicPr>
        <p:blipFill>
          <a:blip r:embed="rId2" cstate="print">
            <a:clrChange>
              <a:clrFrom>
                <a:srgbClr val="FFFFFF"/>
              </a:clrFrom>
              <a:clrTo>
                <a:srgbClr val="FFFFFF">
                  <a:alpha val="0"/>
                </a:srgbClr>
              </a:clrTo>
            </a:clrChange>
          </a:blip>
          <a:srcRect b="23816"/>
          <a:stretch>
            <a:fillRect/>
          </a:stretch>
        </p:blipFill>
        <p:spPr bwMode="auto">
          <a:xfrm>
            <a:off x="3789040" y="7822995"/>
            <a:ext cx="2466274" cy="116549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離線閱讀</a:t>
            </a:r>
            <a:endParaRPr lang="zh-TW" altLang="en-US" sz="4000" dirty="0"/>
          </a:p>
        </p:txBody>
      </p:sp>
      <p:sp>
        <p:nvSpPr>
          <p:cNvPr id="3" name="內容版面配置區 2"/>
          <p:cNvSpPr>
            <a:spLocks noGrp="1"/>
          </p:cNvSpPr>
          <p:nvPr>
            <p:ph idx="1"/>
          </p:nvPr>
        </p:nvSpPr>
        <p:spPr/>
        <p:txBody>
          <a:bodyPr>
            <a:normAutofit/>
          </a:bodyPr>
          <a:lstStyle/>
          <a:p>
            <a:r>
              <a:rPr lang="en-US" altLang="zh-TW" sz="2800" b="1" dirty="0" smtClean="0"/>
              <a:t>Step6</a:t>
            </a:r>
            <a:r>
              <a:rPr lang="zh-TW" altLang="en-US" sz="2800" b="1" dirty="0" smtClean="0"/>
              <a:t>：可點選「下載」或「邊看邊載」將電子書下載下來，下載完成後即可離線閱讀，也可在此介面提前歸還電子書</a:t>
            </a:r>
            <a:endParaRPr lang="zh-TW" altLang="en-US" sz="28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20</a:t>
            </a:fld>
            <a:endParaRPr lang="zh-TW" altLang="en-US"/>
          </a:p>
        </p:txBody>
      </p:sp>
      <p:pic>
        <p:nvPicPr>
          <p:cNvPr id="5" name="Picture 6" descr="http://lib.nutc.edu.tw/ezfiles/7/1007/img/123/schooltitle.jpg"/>
          <p:cNvPicPr>
            <a:picLocks noChangeAspect="1" noChangeArrowheads="1"/>
          </p:cNvPicPr>
          <p:nvPr/>
        </p:nvPicPr>
        <p:blipFill>
          <a:blip r:embed="rId2"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grpSp>
        <p:nvGrpSpPr>
          <p:cNvPr id="9" name="群組 8"/>
          <p:cNvGrpSpPr/>
          <p:nvPr/>
        </p:nvGrpSpPr>
        <p:grpSpPr>
          <a:xfrm>
            <a:off x="620688" y="3779912"/>
            <a:ext cx="5667375" cy="4457700"/>
            <a:chOff x="620688" y="3491880"/>
            <a:chExt cx="5667375" cy="4457700"/>
          </a:xfrm>
        </p:grpSpPr>
        <p:pic>
          <p:nvPicPr>
            <p:cNvPr id="6" name="圖片 5" descr="下載.JPG"/>
            <p:cNvPicPr>
              <a:picLocks noChangeAspect="1"/>
            </p:cNvPicPr>
            <p:nvPr/>
          </p:nvPicPr>
          <p:blipFill>
            <a:blip r:embed="rId3" cstate="print"/>
            <a:stretch>
              <a:fillRect/>
            </a:stretch>
          </p:blipFill>
          <p:spPr>
            <a:xfrm>
              <a:off x="620688" y="3491880"/>
              <a:ext cx="5667375" cy="4457700"/>
            </a:xfrm>
            <a:prstGeom prst="rect">
              <a:avLst/>
            </a:prstGeom>
          </p:spPr>
        </p:pic>
        <p:sp>
          <p:nvSpPr>
            <p:cNvPr id="7" name="向下箭號 6"/>
            <p:cNvSpPr/>
            <p:nvPr/>
          </p:nvSpPr>
          <p:spPr>
            <a:xfrm rot="12284594">
              <a:off x="3753036" y="6696236"/>
              <a:ext cx="360040" cy="432048"/>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下箭號 7"/>
            <p:cNvSpPr/>
            <p:nvPr/>
          </p:nvSpPr>
          <p:spPr>
            <a:xfrm rot="8158063">
              <a:off x="5328756" y="6724643"/>
              <a:ext cx="360040" cy="432048"/>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列印</a:t>
            </a:r>
            <a:endParaRPr lang="zh-TW" altLang="en-US" sz="4000" b="1" dirty="0"/>
          </a:p>
        </p:txBody>
      </p:sp>
      <p:sp>
        <p:nvSpPr>
          <p:cNvPr id="3" name="內容版面配置區 2"/>
          <p:cNvSpPr>
            <a:spLocks noGrp="1"/>
          </p:cNvSpPr>
          <p:nvPr>
            <p:ph idx="1"/>
          </p:nvPr>
        </p:nvSpPr>
        <p:spPr>
          <a:xfrm>
            <a:off x="0" y="2072217"/>
            <a:ext cx="6743700" cy="6034617"/>
          </a:xfrm>
        </p:spPr>
        <p:txBody>
          <a:bodyPr>
            <a:normAutofit/>
          </a:bodyPr>
          <a:lstStyle/>
          <a:p>
            <a:r>
              <a:rPr lang="zh-TW" altLang="en-US" sz="2800" b="1" dirty="0" smtClean="0"/>
              <a:t>電子書閱覽畫面</a:t>
            </a:r>
            <a:r>
              <a:rPr lang="en-US" altLang="zh-TW" sz="2800" b="1" dirty="0" smtClean="0"/>
              <a:t>(</a:t>
            </a:r>
            <a:r>
              <a:rPr lang="zh-TW" altLang="en-US" sz="2800" b="1" dirty="0" smtClean="0"/>
              <a:t>若需列印頁面請先切換為單頁模式再按右上角列印按鈕即可</a:t>
            </a:r>
            <a:r>
              <a:rPr lang="en-US" altLang="zh-TW" sz="2800" b="1" dirty="0" smtClean="0"/>
              <a:t>)</a:t>
            </a:r>
            <a:endParaRPr lang="zh-TW" altLang="en-US" sz="2800" b="1"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21</a:t>
            </a:fld>
            <a:endParaRPr lang="zh-TW" altLang="en-US"/>
          </a:p>
        </p:txBody>
      </p:sp>
      <p:grpSp>
        <p:nvGrpSpPr>
          <p:cNvPr id="14" name="群組 13"/>
          <p:cNvGrpSpPr/>
          <p:nvPr/>
        </p:nvGrpSpPr>
        <p:grpSpPr>
          <a:xfrm>
            <a:off x="0" y="3347864"/>
            <a:ext cx="6858000" cy="5175387"/>
            <a:chOff x="0" y="2627784"/>
            <a:chExt cx="6858000" cy="5175387"/>
          </a:xfrm>
        </p:grpSpPr>
        <p:pic>
          <p:nvPicPr>
            <p:cNvPr id="6" name="圖片 5" descr="閱讀器.JPG"/>
            <p:cNvPicPr>
              <a:picLocks noChangeAspect="1"/>
            </p:cNvPicPr>
            <p:nvPr/>
          </p:nvPicPr>
          <p:blipFill>
            <a:blip r:embed="rId2" cstate="print"/>
            <a:stretch>
              <a:fillRect/>
            </a:stretch>
          </p:blipFill>
          <p:spPr>
            <a:xfrm>
              <a:off x="0" y="2699792"/>
              <a:ext cx="6858000" cy="5103379"/>
            </a:xfrm>
            <a:prstGeom prst="rect">
              <a:avLst/>
            </a:prstGeom>
          </p:spPr>
        </p:pic>
        <p:pic>
          <p:nvPicPr>
            <p:cNvPr id="7" name="圖片 6" descr="閱讀器.JPG"/>
            <p:cNvPicPr>
              <a:picLocks noChangeAspect="1"/>
            </p:cNvPicPr>
            <p:nvPr/>
          </p:nvPicPr>
          <p:blipFill>
            <a:blip r:embed="rId3" cstate="print"/>
            <a:stretch>
              <a:fillRect/>
            </a:stretch>
          </p:blipFill>
          <p:spPr>
            <a:xfrm>
              <a:off x="3501008" y="3275856"/>
              <a:ext cx="2914074" cy="504056"/>
            </a:xfrm>
            <a:prstGeom prst="rect">
              <a:avLst/>
            </a:prstGeom>
          </p:spPr>
        </p:pic>
        <p:sp>
          <p:nvSpPr>
            <p:cNvPr id="10" name="圓角矩形 9"/>
            <p:cNvSpPr/>
            <p:nvPr/>
          </p:nvSpPr>
          <p:spPr>
            <a:xfrm>
              <a:off x="5085184" y="2627784"/>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4005064" y="3275856"/>
              <a:ext cx="432048"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 name="文字方塊 14"/>
          <p:cNvSpPr txBox="1"/>
          <p:nvPr/>
        </p:nvSpPr>
        <p:spPr>
          <a:xfrm>
            <a:off x="3861048" y="4427984"/>
            <a:ext cx="1296144" cy="369332"/>
          </a:xfrm>
          <a:prstGeom prst="rect">
            <a:avLst/>
          </a:prstGeom>
          <a:noFill/>
        </p:spPr>
        <p:txBody>
          <a:bodyPr wrap="square" rtlCol="0">
            <a:spAutoFit/>
          </a:bodyPr>
          <a:lstStyle/>
          <a:p>
            <a:r>
              <a:rPr lang="zh-TW" altLang="en-US" b="1" dirty="0" smtClean="0">
                <a:solidFill>
                  <a:schemeClr val="accent2">
                    <a:lumMod val="60000"/>
                    <a:lumOff val="40000"/>
                  </a:schemeClr>
                </a:solidFill>
              </a:rPr>
              <a:t>列印</a:t>
            </a:r>
            <a:endParaRPr lang="zh-TW" altLang="en-US" b="1" dirty="0">
              <a:solidFill>
                <a:schemeClr val="accent2">
                  <a:lumMod val="60000"/>
                  <a:lumOff val="40000"/>
                </a:schemeClr>
              </a:solidFill>
            </a:endParaRPr>
          </a:p>
        </p:txBody>
      </p:sp>
      <p:pic>
        <p:nvPicPr>
          <p:cNvPr id="16" name="Picture 6" descr="http://lib.nutc.edu.tw/ezfiles/7/1007/img/123/schooltitle.jpg"/>
          <p:cNvPicPr>
            <a:picLocks noChangeAspect="1" noChangeArrowheads="1"/>
          </p:cNvPicPr>
          <p:nvPr/>
        </p:nvPicPr>
        <p:blipFill>
          <a:blip r:embed="rId4"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
        <p:nvSpPr>
          <p:cNvPr id="22" name="文字方塊 21"/>
          <p:cNvSpPr txBox="1"/>
          <p:nvPr/>
        </p:nvSpPr>
        <p:spPr>
          <a:xfrm>
            <a:off x="6093296" y="5436096"/>
            <a:ext cx="461665" cy="1080120"/>
          </a:xfrm>
          <a:prstGeom prst="rect">
            <a:avLst/>
          </a:prstGeom>
          <a:noFill/>
        </p:spPr>
        <p:txBody>
          <a:bodyPr vert="eaVert" wrap="square" rtlCol="0">
            <a:spAutoFit/>
          </a:bodyPr>
          <a:lstStyle/>
          <a:p>
            <a:r>
              <a:rPr lang="zh-TW" altLang="en-US" b="1" dirty="0" smtClean="0">
                <a:solidFill>
                  <a:schemeClr val="accent2">
                    <a:lumMod val="60000"/>
                    <a:lumOff val="40000"/>
                  </a:schemeClr>
                </a:solidFill>
              </a:rPr>
              <a:t>切換頁數</a:t>
            </a:r>
            <a:endParaRPr lang="zh-TW" altLang="en-US" b="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有聲書</a:t>
            </a:r>
            <a:endParaRPr lang="zh-TW" altLang="en-US" sz="4000" b="1" dirty="0"/>
          </a:p>
        </p:txBody>
      </p:sp>
      <p:sp>
        <p:nvSpPr>
          <p:cNvPr id="3" name="內容版面配置區 2"/>
          <p:cNvSpPr>
            <a:spLocks noGrp="1"/>
          </p:cNvSpPr>
          <p:nvPr>
            <p:ph idx="1"/>
          </p:nvPr>
        </p:nvSpPr>
        <p:spPr>
          <a:xfrm>
            <a:off x="188640" y="1777743"/>
            <a:ext cx="6629400" cy="6034617"/>
          </a:xfrm>
        </p:spPr>
        <p:txBody>
          <a:bodyPr>
            <a:normAutofit/>
          </a:bodyPr>
          <a:lstStyle/>
          <a:p>
            <a:r>
              <a:rPr lang="zh-TW" altLang="zh-TW" sz="2800" b="1" dirty="0" smtClean="0"/>
              <a:t>有聲書</a:t>
            </a:r>
            <a:r>
              <a:rPr lang="zh-TW" altLang="en-US" sz="2800" b="1" dirty="0" smtClean="0"/>
              <a:t>可使用「立即瀏覽」及</a:t>
            </a:r>
            <a:r>
              <a:rPr lang="zh-TW" altLang="zh-TW" sz="2800" b="1" dirty="0" smtClean="0"/>
              <a:t>「下載閱讀」</a:t>
            </a:r>
            <a:r>
              <a:rPr lang="zh-TW" altLang="en-US" sz="2800" b="1" dirty="0" smtClean="0"/>
              <a:t>兩種方式</a:t>
            </a:r>
            <a:r>
              <a:rPr lang="zh-TW" altLang="zh-TW" sz="2800" b="1" dirty="0"/>
              <a:t>聆聽聲音檔。</a:t>
            </a:r>
            <a:endParaRPr lang="en-US" altLang="zh-TW" sz="2800" b="1" dirty="0" smtClean="0"/>
          </a:p>
          <a:p>
            <a:r>
              <a:rPr lang="zh-TW" altLang="en-US" sz="2800" b="1" dirty="0" smtClean="0"/>
              <a:t>下載閱讀：</a:t>
            </a:r>
            <a:r>
              <a:rPr lang="zh-TW" altLang="zh-TW" sz="2800" b="1" dirty="0" smtClean="0"/>
              <a:t>在閱讀軟體</a:t>
            </a:r>
            <a:r>
              <a:rPr lang="zh-TW" altLang="en-US" sz="2800" b="1" dirty="0" smtClean="0"/>
              <a:t>閱覽電子書</a:t>
            </a:r>
            <a:r>
              <a:rPr lang="zh-TW" altLang="zh-TW" sz="2800" b="1" dirty="0" smtClean="0"/>
              <a:t>畫面的右上角，點選「多媒體清單」圖示。</a:t>
            </a:r>
            <a:endParaRPr lang="zh-TW" altLang="en-US" sz="2800" b="1"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22</a:t>
            </a:fld>
            <a:endParaRPr lang="zh-TW" altLang="en-US"/>
          </a:p>
        </p:txBody>
      </p:sp>
      <p:pic>
        <p:nvPicPr>
          <p:cNvPr id="9" name="Picture 6" descr="http://lib.nutc.edu.tw/ezfiles/7/1007/img/123/schooltitle.jpg"/>
          <p:cNvPicPr>
            <a:picLocks noChangeAspect="1" noChangeArrowheads="1"/>
          </p:cNvPicPr>
          <p:nvPr/>
        </p:nvPicPr>
        <p:blipFill>
          <a:blip r:embed="rId2"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pic>
        <p:nvPicPr>
          <p:cNvPr id="10" name="圖片 9" descr="有聲.JPG"/>
          <p:cNvPicPr>
            <a:picLocks noChangeAspect="1"/>
          </p:cNvPicPr>
          <p:nvPr/>
        </p:nvPicPr>
        <p:blipFill>
          <a:blip r:embed="rId3" cstate="print"/>
          <a:stretch>
            <a:fillRect/>
          </a:stretch>
        </p:blipFill>
        <p:spPr>
          <a:xfrm>
            <a:off x="188640" y="3923928"/>
            <a:ext cx="5018912" cy="4752528"/>
          </a:xfrm>
          <a:prstGeom prst="rect">
            <a:avLst/>
          </a:prstGeom>
        </p:spPr>
      </p:pic>
      <p:pic>
        <p:nvPicPr>
          <p:cNvPr id="11" name="圖片 10" descr="有聲.JPG"/>
          <p:cNvPicPr>
            <a:picLocks noChangeAspect="1"/>
          </p:cNvPicPr>
          <p:nvPr/>
        </p:nvPicPr>
        <p:blipFill>
          <a:blip r:embed="rId4" cstate="print"/>
          <a:stretch>
            <a:fillRect/>
          </a:stretch>
        </p:blipFill>
        <p:spPr>
          <a:xfrm>
            <a:off x="3717032" y="4139952"/>
            <a:ext cx="2890335" cy="330324"/>
          </a:xfrm>
          <a:prstGeom prst="rect">
            <a:avLst/>
          </a:prstGeom>
        </p:spPr>
      </p:pic>
      <p:sp>
        <p:nvSpPr>
          <p:cNvPr id="12" name="圓角矩形 11"/>
          <p:cNvSpPr/>
          <p:nvPr/>
        </p:nvSpPr>
        <p:spPr>
          <a:xfrm>
            <a:off x="3068960" y="3851920"/>
            <a:ext cx="136815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4509120" y="4067944"/>
            <a:ext cx="432048"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單箭頭接點 14"/>
          <p:cNvCxnSpPr/>
          <p:nvPr/>
        </p:nvCxnSpPr>
        <p:spPr>
          <a:xfrm>
            <a:off x="4941168" y="4427984"/>
            <a:ext cx="576064"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345832" y="5004048"/>
            <a:ext cx="1512168" cy="369332"/>
          </a:xfrm>
          <a:prstGeom prst="rect">
            <a:avLst/>
          </a:prstGeom>
          <a:noFill/>
        </p:spPr>
        <p:txBody>
          <a:bodyPr wrap="square" rtlCol="0">
            <a:spAutoFit/>
          </a:bodyPr>
          <a:lstStyle/>
          <a:p>
            <a:r>
              <a:rPr lang="zh-TW" altLang="en-US" b="1" dirty="0" smtClean="0">
                <a:solidFill>
                  <a:srgbClr val="FF0000"/>
                </a:solidFill>
              </a:rPr>
              <a:t>多媒體清單</a:t>
            </a:r>
            <a:endParaRPr lang="zh-TW" altLang="en-US" b="1" dirty="0">
              <a:solidFill>
                <a:srgbClr val="FF0000"/>
              </a:solidFill>
            </a:endParaRPr>
          </a:p>
        </p:txBody>
      </p:sp>
    </p:spTree>
    <p:extLst>
      <p:ext uri="{BB962C8B-B14F-4D97-AF65-F5344CB8AC3E}">
        <p14:creationId xmlns:p14="http://schemas.microsoft.com/office/powerpoint/2010/main" val="1978657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有聲書</a:t>
            </a:r>
            <a:endParaRPr lang="zh-TW" altLang="en-US" sz="4000" b="1" dirty="0"/>
          </a:p>
        </p:txBody>
      </p:sp>
      <p:sp>
        <p:nvSpPr>
          <p:cNvPr id="3" name="內容版面配置區 2"/>
          <p:cNvSpPr>
            <a:spLocks noGrp="1"/>
          </p:cNvSpPr>
          <p:nvPr>
            <p:ph idx="1"/>
          </p:nvPr>
        </p:nvSpPr>
        <p:spPr>
          <a:xfrm>
            <a:off x="228600" y="2072217"/>
            <a:ext cx="6629400" cy="6034617"/>
          </a:xfrm>
        </p:spPr>
        <p:txBody>
          <a:bodyPr>
            <a:normAutofit/>
          </a:bodyPr>
          <a:lstStyle/>
          <a:p>
            <a:r>
              <a:rPr lang="zh-TW" altLang="en-US" sz="2800" b="1" dirty="0" smtClean="0"/>
              <a:t>立即瀏覽：直接點選內文中的「影片原音</a:t>
            </a:r>
            <a:r>
              <a:rPr lang="zh-TW" altLang="en-US" sz="2800" b="1" dirty="0"/>
              <a:t>」或「課文朗讀</a:t>
            </a:r>
            <a:r>
              <a:rPr lang="zh-TW" altLang="en-US" sz="2800" b="1" dirty="0" smtClean="0"/>
              <a:t>」，即</a:t>
            </a:r>
            <a:r>
              <a:rPr lang="zh-TW" altLang="en-US" sz="2800" b="1" dirty="0"/>
              <a:t>可</a:t>
            </a:r>
            <a:r>
              <a:rPr lang="zh-TW" altLang="zh-TW" sz="2800" b="1" dirty="0" smtClean="0"/>
              <a:t>聆聽聲音檔。</a:t>
            </a:r>
            <a:endParaRPr lang="zh-TW" altLang="en-US" sz="2800" b="1"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23</a:t>
            </a:fld>
            <a:endParaRPr lang="zh-TW" altLang="en-US"/>
          </a:p>
        </p:txBody>
      </p:sp>
      <p:pic>
        <p:nvPicPr>
          <p:cNvPr id="9" name="Picture 6" descr="http://lib.nutc.edu.tw/ezfiles/7/1007/img/123/schooltitle.jpg"/>
          <p:cNvPicPr>
            <a:picLocks noChangeAspect="1" noChangeArrowheads="1"/>
          </p:cNvPicPr>
          <p:nvPr/>
        </p:nvPicPr>
        <p:blipFill>
          <a:blip r:embed="rId2"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pic>
        <p:nvPicPr>
          <p:cNvPr id="5" name="圖片 4"/>
          <p:cNvPicPr>
            <a:picLocks noChangeAspect="1"/>
          </p:cNvPicPr>
          <p:nvPr/>
        </p:nvPicPr>
        <p:blipFill>
          <a:blip r:embed="rId3"/>
          <a:stretch>
            <a:fillRect/>
          </a:stretch>
        </p:blipFill>
        <p:spPr>
          <a:xfrm>
            <a:off x="764704" y="4622250"/>
            <a:ext cx="4886325" cy="3362325"/>
          </a:xfrm>
          <a:prstGeom prst="rect">
            <a:avLst/>
          </a:prstGeom>
        </p:spPr>
      </p:pic>
      <p:sp>
        <p:nvSpPr>
          <p:cNvPr id="12" name="圓角矩形 11"/>
          <p:cNvSpPr/>
          <p:nvPr/>
        </p:nvSpPr>
        <p:spPr>
          <a:xfrm>
            <a:off x="764704" y="4818061"/>
            <a:ext cx="864096" cy="3300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單箭頭接點 14"/>
          <p:cNvCxnSpPr/>
          <p:nvPr/>
        </p:nvCxnSpPr>
        <p:spPr>
          <a:xfrm>
            <a:off x="1556792" y="5148064"/>
            <a:ext cx="576064"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借閱規定</a:t>
            </a:r>
            <a:endParaRPr lang="zh-TW" altLang="en-US" sz="4000" b="1" dirty="0"/>
          </a:p>
        </p:txBody>
      </p:sp>
      <p:sp>
        <p:nvSpPr>
          <p:cNvPr id="3" name="內容版面配置區 2"/>
          <p:cNvSpPr>
            <a:spLocks noGrp="1"/>
          </p:cNvSpPr>
          <p:nvPr>
            <p:ph idx="1"/>
          </p:nvPr>
        </p:nvSpPr>
        <p:spPr>
          <a:xfrm>
            <a:off x="228600" y="2072217"/>
            <a:ext cx="6629400" cy="6604239"/>
          </a:xfrm>
        </p:spPr>
        <p:txBody>
          <a:bodyPr>
            <a:normAutofit/>
          </a:bodyPr>
          <a:lstStyle/>
          <a:p>
            <a:pPr>
              <a:buNone/>
            </a:pPr>
            <a:endParaRPr lang="en-US" altLang="zh-TW" sz="2800" b="1" dirty="0" smtClean="0"/>
          </a:p>
          <a:p>
            <a:r>
              <a:rPr lang="zh-TW" altLang="en-US" sz="2800" b="1" dirty="0" smtClean="0"/>
              <a:t>個人借閱帳密申請方式：中科大</a:t>
            </a:r>
            <a:r>
              <a:rPr lang="en-US" altLang="zh-TW" sz="2800" b="1" dirty="0" err="1" smtClean="0"/>
              <a:t>eportal</a:t>
            </a:r>
            <a:r>
              <a:rPr lang="zh-TW" altLang="en-US" sz="2800" b="1" dirty="0" smtClean="0"/>
              <a:t>帳密即可使用，不需另外申請</a:t>
            </a:r>
            <a:endParaRPr lang="en-US" altLang="zh-TW" sz="2800" b="1" dirty="0" smtClean="0"/>
          </a:p>
          <a:p>
            <a:pPr>
              <a:buNone/>
            </a:pPr>
            <a:endParaRPr lang="en-US" altLang="zh-TW" sz="2800" b="1" dirty="0" smtClean="0"/>
          </a:p>
          <a:p>
            <a:r>
              <a:rPr lang="zh-TW" altLang="en-US" sz="2800" b="1" dirty="0" smtClean="0"/>
              <a:t>校外連線方式：直接登入中科大</a:t>
            </a:r>
            <a:r>
              <a:rPr lang="en-US" altLang="zh-TW" sz="2800" b="1" dirty="0" err="1" smtClean="0"/>
              <a:t>eportal</a:t>
            </a:r>
            <a:r>
              <a:rPr lang="zh-TW" altLang="en-US" sz="2800" b="1" dirty="0" smtClean="0"/>
              <a:t>帳密即可使用</a:t>
            </a:r>
            <a:endParaRPr lang="en-US" altLang="zh-TW" sz="2800" b="1" dirty="0" smtClean="0"/>
          </a:p>
          <a:p>
            <a:pPr>
              <a:buNone/>
            </a:pPr>
            <a:endParaRPr lang="en-US" altLang="zh-TW" sz="2800" b="1" dirty="0" smtClean="0"/>
          </a:p>
          <a:p>
            <a:r>
              <a:rPr lang="zh-TW" altLang="en-US" sz="2800" b="1" dirty="0" smtClean="0"/>
              <a:t>借閱冊數</a:t>
            </a:r>
            <a:r>
              <a:rPr lang="en-US" altLang="zh-TW" sz="2800" b="1" dirty="0" smtClean="0"/>
              <a:t>/</a:t>
            </a:r>
            <a:r>
              <a:rPr lang="zh-TW" altLang="en-US" sz="2800" b="1" dirty="0" smtClean="0"/>
              <a:t>天數：電子書因購入方式有所不同，其借閱冊數</a:t>
            </a:r>
            <a:r>
              <a:rPr lang="en-US" altLang="zh-TW" sz="2800" b="1" dirty="0" smtClean="0"/>
              <a:t>/</a:t>
            </a:r>
            <a:r>
              <a:rPr lang="zh-TW" altLang="en-US" sz="2800" b="1" dirty="0" smtClean="0"/>
              <a:t>天數也有所不同，詳情請見下一頁，而電子書到期則會自動歸還</a:t>
            </a:r>
            <a:endParaRPr lang="en-US" altLang="zh-TW" sz="2800" b="1" dirty="0" smtClean="0"/>
          </a:p>
          <a:p>
            <a:endParaRPr lang="zh-TW" altLang="en-US" sz="2800" b="1" dirty="0" smtClean="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24</a:t>
            </a:fld>
            <a:endParaRPr lang="zh-TW" altLang="en-US"/>
          </a:p>
        </p:txBody>
      </p:sp>
      <p:pic>
        <p:nvPicPr>
          <p:cNvPr id="5" name="Picture 6" descr="http://lib.nutc.edu.tw/ezfiles/7/1007/img/123/schooltitle.jpg"/>
          <p:cNvPicPr>
            <a:picLocks noChangeAspect="1" noChangeArrowheads="1"/>
          </p:cNvPicPr>
          <p:nvPr/>
        </p:nvPicPr>
        <p:blipFill>
          <a:blip r:embed="rId2"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t>借閱規定</a:t>
            </a:r>
            <a:endParaRPr lang="zh-TW" altLang="en-US" sz="4000" b="1" dirty="0"/>
          </a:p>
        </p:txBody>
      </p:sp>
      <p:pic>
        <p:nvPicPr>
          <p:cNvPr id="5" name="內容版面配置區 4" descr="借閱規則.JPG"/>
          <p:cNvPicPr>
            <a:picLocks noGrp="1" noChangeAspect="1"/>
          </p:cNvPicPr>
          <p:nvPr>
            <p:ph idx="1"/>
          </p:nvPr>
        </p:nvPicPr>
        <p:blipFill>
          <a:blip r:embed="rId2" cstate="print"/>
          <a:stretch>
            <a:fillRect/>
          </a:stretch>
        </p:blipFill>
        <p:spPr>
          <a:xfrm>
            <a:off x="-1" y="1979712"/>
            <a:ext cx="6741369" cy="5832648"/>
          </a:xfrm>
        </p:spPr>
      </p:pic>
      <p:sp>
        <p:nvSpPr>
          <p:cNvPr id="4" name="投影片編號版面配置區 3"/>
          <p:cNvSpPr>
            <a:spLocks noGrp="1"/>
          </p:cNvSpPr>
          <p:nvPr>
            <p:ph type="sldNum" sz="quarter" idx="12"/>
          </p:nvPr>
        </p:nvSpPr>
        <p:spPr/>
        <p:txBody>
          <a:bodyPr/>
          <a:lstStyle/>
          <a:p>
            <a:fld id="{E946E28B-1718-4BA8-BB11-C438F36DAEBC}" type="slidenum">
              <a:rPr lang="zh-TW" altLang="en-US" smtClean="0"/>
              <a:pPr/>
              <a:t>25</a:t>
            </a:fld>
            <a:endParaRPr lang="zh-TW" altLang="en-US"/>
          </a:p>
        </p:txBody>
      </p:sp>
      <p:pic>
        <p:nvPicPr>
          <p:cNvPr id="6"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E946E28B-1718-4BA8-BB11-C438F36DAEBC}" type="slidenum">
              <a:rPr lang="zh-TW" altLang="en-US" smtClean="0"/>
              <a:pPr/>
              <a:t>26</a:t>
            </a:fld>
            <a:endParaRPr lang="zh-TW" altLang="en-US"/>
          </a:p>
        </p:txBody>
      </p:sp>
      <p:pic>
        <p:nvPicPr>
          <p:cNvPr id="5" name="Picture 6" descr="http://lib.nutc.edu.tw/ezfiles/7/1007/img/123/schooltitle.jpg"/>
          <p:cNvPicPr>
            <a:picLocks noChangeAspect="1" noChangeArrowheads="1"/>
          </p:cNvPicPr>
          <p:nvPr/>
        </p:nvPicPr>
        <p:blipFill>
          <a:blip r:embed="rId2" cstate="print">
            <a:clrChange>
              <a:clrFrom>
                <a:srgbClr val="FFFFFF"/>
              </a:clrFrom>
              <a:clrTo>
                <a:srgbClr val="FFFFFF">
                  <a:alpha val="0"/>
                </a:srgbClr>
              </a:clrTo>
            </a:clrChange>
          </a:blip>
          <a:srcRect b="23816"/>
          <a:stretch>
            <a:fillRect/>
          </a:stretch>
        </p:blipFill>
        <p:spPr bwMode="auto">
          <a:xfrm>
            <a:off x="3645024" y="7652849"/>
            <a:ext cx="2826314" cy="1335643"/>
          </a:xfrm>
          <a:prstGeom prst="rect">
            <a:avLst/>
          </a:prstGeom>
          <a:noFill/>
        </p:spPr>
      </p:pic>
      <p:sp>
        <p:nvSpPr>
          <p:cNvPr id="9" name="矩形 8"/>
          <p:cNvSpPr/>
          <p:nvPr/>
        </p:nvSpPr>
        <p:spPr>
          <a:xfrm>
            <a:off x="3336634" y="4110335"/>
            <a:ext cx="1847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zh-TW"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矩形 9"/>
          <p:cNvSpPr/>
          <p:nvPr/>
        </p:nvSpPr>
        <p:spPr>
          <a:xfrm>
            <a:off x="1672748" y="3970521"/>
            <a:ext cx="3512501" cy="923330"/>
          </a:xfrm>
          <a:prstGeom prst="rect">
            <a:avLst/>
          </a:prstGeom>
          <a:noFill/>
        </p:spPr>
        <p:txBody>
          <a:bodyPr wrap="none" lIns="91440" tIns="45720" rIns="91440" bIns="457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TW"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謝謝觀看</a:t>
            </a:r>
            <a:r>
              <a:rPr lang="en-US" altLang="zh-TW"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TW"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校內線上閱讀</a:t>
            </a:r>
            <a:endParaRPr lang="zh-TW" altLang="en-US" b="1" dirty="0"/>
          </a:p>
        </p:txBody>
      </p:sp>
      <p:sp>
        <p:nvSpPr>
          <p:cNvPr id="3" name="內容版面配置區 2"/>
          <p:cNvSpPr>
            <a:spLocks noGrp="1"/>
          </p:cNvSpPr>
          <p:nvPr>
            <p:ph idx="1"/>
          </p:nvPr>
        </p:nvSpPr>
        <p:spPr/>
        <p:txBody>
          <a:bodyPr/>
          <a:lstStyle/>
          <a:p>
            <a:r>
              <a:rPr lang="en-US" altLang="zh-TW" sz="2800" b="1" dirty="0" smtClean="0"/>
              <a:t>Step1:</a:t>
            </a:r>
            <a:r>
              <a:rPr lang="zh-TW" altLang="en-US" sz="2800" b="1" dirty="0" smtClean="0">
                <a:latin typeface="+mj-ea"/>
              </a:rPr>
              <a:t>至圖書館首頁點選</a:t>
            </a:r>
            <a:endParaRPr lang="en-US" altLang="zh-TW" sz="2800" b="1" dirty="0" smtClean="0">
              <a:latin typeface="+mj-ea"/>
            </a:endParaRPr>
          </a:p>
          <a:p>
            <a:r>
              <a:rPr lang="zh-TW" altLang="en-US" sz="2000" b="1" dirty="0">
                <a:latin typeface="+mj-ea"/>
              </a:rPr>
              <a:t> </a:t>
            </a:r>
            <a:r>
              <a:rPr lang="zh-TW" altLang="en-US" sz="2000" b="1" dirty="0" smtClean="0">
                <a:solidFill>
                  <a:schemeClr val="bg2">
                    <a:lumMod val="50000"/>
                  </a:schemeClr>
                </a:solidFill>
                <a:latin typeface="+mj-ea"/>
              </a:rPr>
              <a:t>提醒</a:t>
            </a:r>
            <a:r>
              <a:rPr lang="zh-TW" altLang="en-US" sz="2000" b="1" dirty="0">
                <a:solidFill>
                  <a:schemeClr val="bg2">
                    <a:lumMod val="50000"/>
                  </a:schemeClr>
                </a:solidFill>
                <a:latin typeface="+mj-ea"/>
              </a:rPr>
              <a:t>：</a:t>
            </a:r>
            <a:r>
              <a:rPr lang="zh-TW" altLang="en-US" sz="2000" b="1" dirty="0" smtClean="0">
                <a:solidFill>
                  <a:schemeClr val="bg2">
                    <a:lumMod val="50000"/>
                  </a:schemeClr>
                </a:solidFill>
                <a:latin typeface="+mj-ea"/>
              </a:rPr>
              <a:t>亦可使用電子資源整合查詢，此管道須輸入</a:t>
            </a:r>
            <a:r>
              <a:rPr lang="en-US" altLang="zh-TW" sz="2000" b="1" dirty="0" err="1" smtClean="0">
                <a:solidFill>
                  <a:schemeClr val="bg2">
                    <a:lumMod val="50000"/>
                  </a:schemeClr>
                </a:solidFill>
                <a:latin typeface="+mj-ea"/>
              </a:rPr>
              <a:t>eportal</a:t>
            </a:r>
            <a:r>
              <a:rPr lang="zh-TW" altLang="en-US" sz="2000" b="1" dirty="0" smtClean="0">
                <a:solidFill>
                  <a:schemeClr val="bg2">
                    <a:lumMod val="50000"/>
                  </a:schemeClr>
                </a:solidFill>
                <a:latin typeface="+mj-ea"/>
              </a:rPr>
              <a:t>帳密，建議於校外使用，可不需另設</a:t>
            </a:r>
            <a:r>
              <a:rPr lang="en-US" altLang="zh-TW" sz="2000" b="1" dirty="0" smtClean="0">
                <a:solidFill>
                  <a:schemeClr val="bg2">
                    <a:lumMod val="50000"/>
                  </a:schemeClr>
                </a:solidFill>
                <a:latin typeface="+mj-ea"/>
              </a:rPr>
              <a:t>proxy</a:t>
            </a:r>
          </a:p>
          <a:p>
            <a:endParaRPr lang="zh-TW" altLang="en-US" dirty="0"/>
          </a:p>
        </p:txBody>
      </p:sp>
      <p:sp>
        <p:nvSpPr>
          <p:cNvPr id="4" name="投影片編號版面配置區 3"/>
          <p:cNvSpPr>
            <a:spLocks noGrp="1"/>
          </p:cNvSpPr>
          <p:nvPr>
            <p:ph type="sldNum" sz="quarter" idx="12"/>
          </p:nvPr>
        </p:nvSpPr>
        <p:spPr/>
        <p:txBody>
          <a:bodyPr/>
          <a:lstStyle/>
          <a:p>
            <a:fld id="{0B33C65B-B220-436A-9B36-E230FD19611B}" type="slidenum">
              <a:rPr lang="zh-TW" altLang="en-US" smtClean="0"/>
              <a:pPr/>
              <a:t>3</a:t>
            </a:fld>
            <a:endParaRPr lang="zh-TW" altLang="en-US"/>
          </a:p>
        </p:txBody>
      </p:sp>
      <p:pic>
        <p:nvPicPr>
          <p:cNvPr id="6" name="Picture 1"/>
          <p:cNvPicPr>
            <a:picLocks noChangeAspect="1" noChangeArrowheads="1"/>
          </p:cNvPicPr>
          <p:nvPr/>
        </p:nvPicPr>
        <p:blipFill>
          <a:blip r:embed="rId2" cstate="print"/>
          <a:srcRect l="9749" t="8124" r="7923" b="18756"/>
          <a:stretch>
            <a:fillRect/>
          </a:stretch>
        </p:blipFill>
        <p:spPr bwMode="auto">
          <a:xfrm>
            <a:off x="584684" y="3627669"/>
            <a:ext cx="5688632" cy="5184577"/>
          </a:xfrm>
          <a:prstGeom prst="rect">
            <a:avLst/>
          </a:prstGeom>
          <a:noFill/>
          <a:ln w="9525">
            <a:noFill/>
            <a:miter lim="800000"/>
            <a:headEnd/>
            <a:tailEnd/>
          </a:ln>
        </p:spPr>
      </p:pic>
      <p:sp>
        <p:nvSpPr>
          <p:cNvPr id="7" name="向下箭號 6"/>
          <p:cNvSpPr/>
          <p:nvPr/>
        </p:nvSpPr>
        <p:spPr>
          <a:xfrm rot="16200000">
            <a:off x="246408" y="7587419"/>
            <a:ext cx="383197" cy="498732"/>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4725144" y="8503577"/>
            <a:ext cx="1026114" cy="484915"/>
          </a:xfrm>
          <a:prstGeom prst="rect">
            <a:avLst/>
          </a:prstGeom>
          <a:noFill/>
        </p:spPr>
      </p:pic>
      <p:pic>
        <p:nvPicPr>
          <p:cNvPr id="5" name="圖片 4">
            <a:hlinkClick r:id="rId4"/>
          </p:cNvPr>
          <p:cNvPicPr>
            <a:picLocks noChangeAspect="1"/>
          </p:cNvPicPr>
          <p:nvPr/>
        </p:nvPicPr>
        <p:blipFill>
          <a:blip r:embed="rId5"/>
          <a:stretch>
            <a:fillRect/>
          </a:stretch>
        </p:blipFill>
        <p:spPr>
          <a:xfrm>
            <a:off x="4587050" y="2154865"/>
            <a:ext cx="1581150" cy="400050"/>
          </a:xfrm>
          <a:prstGeom prst="rect">
            <a:avLst/>
          </a:prstGeom>
        </p:spPr>
      </p:pic>
    </p:spTree>
    <p:extLst>
      <p:ext uri="{BB962C8B-B14F-4D97-AF65-F5344CB8AC3E}">
        <p14:creationId xmlns:p14="http://schemas.microsoft.com/office/powerpoint/2010/main" val="3466753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校內線上閱讀</a:t>
            </a:r>
            <a:endParaRPr lang="zh-TW" altLang="en-US" b="1" dirty="0"/>
          </a:p>
        </p:txBody>
      </p:sp>
      <p:sp>
        <p:nvSpPr>
          <p:cNvPr id="3" name="內容版面配置區 2"/>
          <p:cNvSpPr>
            <a:spLocks noGrp="1"/>
          </p:cNvSpPr>
          <p:nvPr>
            <p:ph idx="1"/>
          </p:nvPr>
        </p:nvSpPr>
        <p:spPr/>
        <p:txBody>
          <a:bodyPr/>
          <a:lstStyle/>
          <a:p>
            <a:r>
              <a:rPr lang="en-US" altLang="zh-TW" sz="2800" b="1" dirty="0" smtClean="0"/>
              <a:t>Step2:</a:t>
            </a:r>
            <a:r>
              <a:rPr lang="zh-TW" altLang="en-US" sz="2800" b="1" dirty="0" smtClean="0"/>
              <a:t>輸入</a:t>
            </a:r>
            <a:r>
              <a:rPr lang="en-US" altLang="zh-TW" sz="2800" b="1" dirty="0" err="1" smtClean="0"/>
              <a:t>HyRead</a:t>
            </a:r>
            <a:r>
              <a:rPr lang="zh-TW" altLang="en-US" sz="2800" b="1" dirty="0" smtClean="0"/>
              <a:t>進行檢索，點選</a:t>
            </a:r>
            <a:r>
              <a:rPr lang="en-US" altLang="zh-TW" sz="2800" b="1" dirty="0" err="1" smtClean="0"/>
              <a:t>HyRead</a:t>
            </a:r>
            <a:r>
              <a:rPr lang="en-US" altLang="zh-TW" sz="2800" b="1" dirty="0" smtClean="0"/>
              <a:t> </a:t>
            </a:r>
            <a:r>
              <a:rPr lang="en-US" altLang="zh-TW" sz="2800" b="1" dirty="0" err="1" smtClean="0"/>
              <a:t>ebook</a:t>
            </a:r>
            <a:r>
              <a:rPr lang="zh-TW" altLang="en-US" sz="2800" b="1" dirty="0" smtClean="0"/>
              <a:t>中文電子書，即可進行線上瀏覽</a:t>
            </a:r>
            <a:endParaRPr lang="en-US" altLang="zh-TW" sz="2800" b="1" dirty="0" smtClean="0"/>
          </a:p>
          <a:p>
            <a:endParaRPr lang="zh-TW" altLang="en-US" dirty="0"/>
          </a:p>
        </p:txBody>
      </p:sp>
      <p:sp>
        <p:nvSpPr>
          <p:cNvPr id="4" name="投影片編號版面配置區 3"/>
          <p:cNvSpPr>
            <a:spLocks noGrp="1"/>
          </p:cNvSpPr>
          <p:nvPr>
            <p:ph type="sldNum" sz="quarter" idx="12"/>
          </p:nvPr>
        </p:nvSpPr>
        <p:spPr/>
        <p:txBody>
          <a:bodyPr/>
          <a:lstStyle/>
          <a:p>
            <a:fld id="{0B33C65B-B220-436A-9B36-E230FD19611B}" type="slidenum">
              <a:rPr lang="zh-TW" altLang="en-US" smtClean="0"/>
              <a:pPr/>
              <a:t>4</a:t>
            </a:fld>
            <a:endParaRPr lang="zh-TW" altLang="en-US"/>
          </a:p>
        </p:txBody>
      </p:sp>
      <p:pic>
        <p:nvPicPr>
          <p:cNvPr id="8" name="Picture 6" descr="http://lib.nutc.edu.tw/ezfiles/7/1007/img/123/schooltitle.jpg"/>
          <p:cNvPicPr>
            <a:picLocks noChangeAspect="1" noChangeArrowheads="1"/>
          </p:cNvPicPr>
          <p:nvPr/>
        </p:nvPicPr>
        <p:blipFill>
          <a:blip r:embed="rId2" cstate="print">
            <a:clrChange>
              <a:clrFrom>
                <a:srgbClr val="FFFFFF"/>
              </a:clrFrom>
              <a:clrTo>
                <a:srgbClr val="FFFFFF">
                  <a:alpha val="0"/>
                </a:srgbClr>
              </a:clrTo>
            </a:clrChange>
          </a:blip>
          <a:srcRect b="23816"/>
          <a:stretch>
            <a:fillRect/>
          </a:stretch>
        </p:blipFill>
        <p:spPr bwMode="auto">
          <a:xfrm>
            <a:off x="4725144" y="8503577"/>
            <a:ext cx="1026114" cy="484915"/>
          </a:xfrm>
          <a:prstGeom prst="rect">
            <a:avLst/>
          </a:prstGeom>
          <a:noFill/>
        </p:spPr>
      </p:pic>
      <p:sp>
        <p:nvSpPr>
          <p:cNvPr id="7" name="向下箭號 6"/>
          <p:cNvSpPr/>
          <p:nvPr/>
        </p:nvSpPr>
        <p:spPr>
          <a:xfrm rot="10800000">
            <a:off x="342900" y="5526649"/>
            <a:ext cx="383197" cy="498732"/>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stretch>
            <a:fillRect/>
          </a:stretch>
        </p:blipFill>
        <p:spPr>
          <a:xfrm>
            <a:off x="225553" y="3995937"/>
            <a:ext cx="6450858" cy="2808312"/>
          </a:xfrm>
          <a:prstGeom prst="rect">
            <a:avLst/>
          </a:prstGeom>
        </p:spPr>
      </p:pic>
    </p:spTree>
    <p:extLst>
      <p:ext uri="{BB962C8B-B14F-4D97-AF65-F5344CB8AC3E}">
        <p14:creationId xmlns:p14="http://schemas.microsoft.com/office/powerpoint/2010/main" val="342075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l="9749" t="8124" r="7923" b="18756"/>
          <a:stretch>
            <a:fillRect/>
          </a:stretch>
        </p:blipFill>
        <p:spPr bwMode="auto">
          <a:xfrm>
            <a:off x="548680" y="3287225"/>
            <a:ext cx="5877272" cy="5389231"/>
          </a:xfrm>
          <a:prstGeom prst="rect">
            <a:avLst/>
          </a:prstGeom>
          <a:noFill/>
          <a:ln w="9525">
            <a:noFill/>
            <a:miter lim="800000"/>
            <a:headEnd/>
            <a:tailEnd/>
          </a:ln>
        </p:spPr>
      </p:pic>
      <p:sp>
        <p:nvSpPr>
          <p:cNvPr id="2" name="標題 1"/>
          <p:cNvSpPr>
            <a:spLocks noGrp="1"/>
          </p:cNvSpPr>
          <p:nvPr>
            <p:ph type="title"/>
          </p:nvPr>
        </p:nvSpPr>
        <p:spPr/>
        <p:txBody>
          <a:bodyPr>
            <a:noAutofit/>
          </a:bodyPr>
          <a:lstStyle/>
          <a:p>
            <a:r>
              <a:rPr lang="zh-TW" altLang="en-US" b="1" dirty="0" smtClean="0">
                <a:solidFill>
                  <a:schemeClr val="bg2">
                    <a:lumMod val="50000"/>
                  </a:schemeClr>
                </a:solidFill>
              </a:rPr>
              <a:t>校外線上閱讀</a:t>
            </a:r>
            <a:r>
              <a:rPr lang="en-US" altLang="zh-TW" b="1" dirty="0" smtClean="0">
                <a:solidFill>
                  <a:schemeClr val="bg2">
                    <a:lumMod val="50000"/>
                  </a:schemeClr>
                </a:solidFill>
              </a:rPr>
              <a:t>(PC</a:t>
            </a:r>
            <a:r>
              <a:rPr lang="zh-TW" altLang="en-US" b="1" dirty="0" smtClean="0">
                <a:solidFill>
                  <a:schemeClr val="bg2">
                    <a:lumMod val="50000"/>
                  </a:schemeClr>
                </a:solidFill>
              </a:rPr>
              <a:t>版</a:t>
            </a:r>
            <a:r>
              <a:rPr lang="en-US" altLang="zh-TW" b="1" dirty="0" smtClean="0">
                <a:solidFill>
                  <a:schemeClr val="bg2">
                    <a:lumMod val="50000"/>
                  </a:schemeClr>
                </a:solidFill>
              </a:rPr>
              <a:t>)</a:t>
            </a:r>
            <a:endParaRPr lang="zh-TW" altLang="en-US" dirty="0">
              <a:solidFill>
                <a:schemeClr val="bg2">
                  <a:lumMod val="50000"/>
                </a:schemeClr>
              </a:solidFill>
            </a:endParaRPr>
          </a:p>
        </p:txBody>
      </p:sp>
      <p:sp>
        <p:nvSpPr>
          <p:cNvPr id="3" name="直排文字版面配置區 2"/>
          <p:cNvSpPr>
            <a:spLocks noGrp="1"/>
          </p:cNvSpPr>
          <p:nvPr>
            <p:ph type="body" orient="vert" idx="1"/>
          </p:nvPr>
        </p:nvSpPr>
        <p:spPr>
          <a:xfrm>
            <a:off x="356175" y="2137884"/>
            <a:ext cx="5809129" cy="5170420"/>
          </a:xfrm>
        </p:spPr>
        <p:txBody>
          <a:bodyPr vert="horz"/>
          <a:lstStyle/>
          <a:p>
            <a:r>
              <a:rPr lang="en-US" altLang="zh-TW" dirty="0" smtClean="0"/>
              <a:t>Step1:</a:t>
            </a:r>
            <a:r>
              <a:rPr lang="zh-TW" altLang="en-US" b="1" dirty="0" smtClean="0">
                <a:latin typeface="+mj-ea"/>
                <a:ea typeface="+mj-ea"/>
              </a:rPr>
              <a:t>至</a:t>
            </a:r>
            <a:r>
              <a:rPr lang="zh-TW" altLang="en-US" b="1" dirty="0" smtClean="0">
                <a:latin typeface="+mj-ea"/>
                <a:ea typeface="+mj-ea"/>
                <a:hlinkClick r:id="rId3"/>
              </a:rPr>
              <a:t>圖書館首頁</a:t>
            </a:r>
            <a:r>
              <a:rPr lang="zh-TW" altLang="en-US" b="1" dirty="0" smtClean="0">
                <a:latin typeface="+mj-ea"/>
                <a:ea typeface="+mj-ea"/>
              </a:rPr>
              <a:t>點選</a:t>
            </a:r>
            <a:endParaRPr lang="zh-TW" altLang="en-US" b="1" dirty="0">
              <a:latin typeface="+mj-ea"/>
              <a:ea typeface="+mj-ea"/>
            </a:endParaRPr>
          </a:p>
        </p:txBody>
      </p:sp>
      <p:pic>
        <p:nvPicPr>
          <p:cNvPr id="6" name="Picture 6" descr="http://lib.nutc.edu.tw/ezfiles/7/1007/img/123/schooltitle.jpg"/>
          <p:cNvPicPr>
            <a:picLocks noChangeAspect="1" noChangeArrowheads="1"/>
          </p:cNvPicPr>
          <p:nvPr/>
        </p:nvPicPr>
        <p:blipFill>
          <a:blip r:embed="rId4" cstate="print">
            <a:clrChange>
              <a:clrFrom>
                <a:srgbClr val="FFFFFF"/>
              </a:clrFrom>
              <a:clrTo>
                <a:srgbClr val="FFFFFF">
                  <a:alpha val="0"/>
                </a:srgbClr>
              </a:clrTo>
            </a:clrChange>
          </a:blip>
          <a:srcRect b="23816"/>
          <a:stretch>
            <a:fillRect/>
          </a:stretch>
        </p:blipFill>
        <p:spPr bwMode="auto">
          <a:xfrm>
            <a:off x="5751258" y="8503577"/>
            <a:ext cx="1026114" cy="484915"/>
          </a:xfrm>
          <a:prstGeom prst="rect">
            <a:avLst/>
          </a:prstGeom>
          <a:noFill/>
        </p:spPr>
      </p:pic>
      <p:pic>
        <p:nvPicPr>
          <p:cNvPr id="22531" name="Picture 3"/>
          <p:cNvPicPr>
            <a:picLocks noChangeAspect="1" noChangeArrowheads="1"/>
          </p:cNvPicPr>
          <p:nvPr/>
        </p:nvPicPr>
        <p:blipFill>
          <a:blip r:embed="rId5" cstate="print"/>
          <a:srcRect/>
          <a:stretch>
            <a:fillRect/>
          </a:stretch>
        </p:blipFill>
        <p:spPr bwMode="auto">
          <a:xfrm>
            <a:off x="5229200" y="2166420"/>
            <a:ext cx="1332882" cy="489711"/>
          </a:xfrm>
          <a:prstGeom prst="rect">
            <a:avLst/>
          </a:prstGeom>
          <a:noFill/>
          <a:ln w="9525">
            <a:noFill/>
            <a:miter lim="800000"/>
            <a:headEnd/>
            <a:tailEnd/>
          </a:ln>
        </p:spPr>
      </p:pic>
      <p:sp>
        <p:nvSpPr>
          <p:cNvPr id="10" name="向下箭號 9"/>
          <p:cNvSpPr/>
          <p:nvPr/>
        </p:nvSpPr>
        <p:spPr>
          <a:xfrm rot="16200000">
            <a:off x="214759" y="7138169"/>
            <a:ext cx="432048" cy="484285"/>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3E7489F3-CA6C-41F7-8C27-0AC04CD496AE}" type="slidenum">
              <a:rPr lang="zh-TW" altLang="en-US" smtClean="0"/>
              <a:pPr/>
              <a:t>5</a:t>
            </a:fld>
            <a:endParaRPr lang="zh-TW" altLang="en-US"/>
          </a:p>
        </p:txBody>
      </p:sp>
    </p:spTree>
    <p:extLst>
      <p:ext uri="{BB962C8B-B14F-4D97-AF65-F5344CB8AC3E}">
        <p14:creationId xmlns:p14="http://schemas.microsoft.com/office/powerpoint/2010/main" val="333197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194692" y="4499992"/>
            <a:ext cx="6494866" cy="3758384"/>
            <a:chOff x="260648" y="3131841"/>
            <a:chExt cx="6494866" cy="3758384"/>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 r="10398" b="35427"/>
            <a:stretch/>
          </p:blipFill>
          <p:spPr bwMode="auto">
            <a:xfrm>
              <a:off x="260648" y="3131841"/>
              <a:ext cx="6494866" cy="356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1052736" y="5148064"/>
              <a:ext cx="1401346" cy="338554"/>
            </a:xfrm>
            <a:prstGeom prst="rect">
              <a:avLst/>
            </a:prstGeom>
          </p:spPr>
          <p:txBody>
            <a:bodyPr wrap="none">
              <a:spAutoFit/>
            </a:bodyPr>
            <a:lstStyle/>
            <a:p>
              <a:r>
                <a:rPr lang="en-US" altLang="zh-TW" sz="1600" b="1" dirty="0">
                  <a:solidFill>
                    <a:srgbClr val="FF0000"/>
                  </a:solidFill>
                  <a:latin typeface="+mj-ea"/>
                </a:rPr>
                <a:t>E-portal</a:t>
              </a:r>
              <a:r>
                <a:rPr lang="zh-TW" altLang="en-US" sz="1600" b="1" dirty="0" smtClean="0">
                  <a:solidFill>
                    <a:srgbClr val="FF0000"/>
                  </a:solidFill>
                  <a:latin typeface="+mj-ea"/>
                </a:rPr>
                <a:t>帳號</a:t>
              </a:r>
              <a:endParaRPr lang="zh-TW" altLang="en-US" sz="1600" b="1" dirty="0">
                <a:solidFill>
                  <a:srgbClr val="FF0000"/>
                </a:solidFill>
                <a:latin typeface="+mj-ea"/>
              </a:endParaRPr>
            </a:p>
          </p:txBody>
        </p:sp>
        <p:sp>
          <p:nvSpPr>
            <p:cNvPr id="13" name="矩形 12"/>
            <p:cNvSpPr/>
            <p:nvPr/>
          </p:nvSpPr>
          <p:spPr>
            <a:xfrm>
              <a:off x="1052736" y="5479286"/>
              <a:ext cx="1388329" cy="338554"/>
            </a:xfrm>
            <a:prstGeom prst="rect">
              <a:avLst/>
            </a:prstGeom>
          </p:spPr>
          <p:txBody>
            <a:bodyPr wrap="none">
              <a:spAutoFit/>
            </a:bodyPr>
            <a:lstStyle/>
            <a:p>
              <a:r>
                <a:rPr lang="en-US" altLang="zh-TW" sz="1600" b="1" dirty="0" smtClean="0">
                  <a:solidFill>
                    <a:srgbClr val="FF0000"/>
                  </a:solidFill>
                  <a:latin typeface="+mj-ea"/>
                </a:rPr>
                <a:t>E-Portal</a:t>
              </a:r>
              <a:r>
                <a:rPr lang="zh-TW" altLang="en-US" sz="1600" b="1" dirty="0" smtClean="0">
                  <a:solidFill>
                    <a:srgbClr val="FF0000"/>
                  </a:solidFill>
                  <a:latin typeface="+mj-ea"/>
                </a:rPr>
                <a:t>密碼</a:t>
              </a:r>
              <a:endParaRPr lang="zh-TW" altLang="en-US" sz="1600" b="1" dirty="0">
                <a:solidFill>
                  <a:srgbClr val="FF0000"/>
                </a:solidFill>
                <a:latin typeface="+mj-ea"/>
              </a:endParaRPr>
            </a:p>
          </p:txBody>
        </p:sp>
        <p:sp>
          <p:nvSpPr>
            <p:cNvPr id="14" name="向上箭號 13"/>
            <p:cNvSpPr/>
            <p:nvPr/>
          </p:nvSpPr>
          <p:spPr>
            <a:xfrm rot="2186363">
              <a:off x="1057334" y="5918806"/>
              <a:ext cx="486416" cy="971419"/>
            </a:xfrm>
            <a:prstGeom prst="upArrow">
              <a:avLst/>
            </a:prstGeom>
            <a:solidFill>
              <a:srgbClr val="00B05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sp>
        <p:nvSpPr>
          <p:cNvPr id="2" name="標題 1"/>
          <p:cNvSpPr>
            <a:spLocks noGrp="1"/>
          </p:cNvSpPr>
          <p:nvPr>
            <p:ph type="title"/>
          </p:nvPr>
        </p:nvSpPr>
        <p:spPr/>
        <p:txBody>
          <a:bodyPr>
            <a:noAutofit/>
          </a:bodyPr>
          <a:lstStyle/>
          <a:p>
            <a:r>
              <a:rPr lang="zh-TW" altLang="en-US" b="1" dirty="0" smtClean="0">
                <a:solidFill>
                  <a:schemeClr val="bg2">
                    <a:lumMod val="50000"/>
                  </a:schemeClr>
                </a:solidFill>
              </a:rPr>
              <a:t>校外線</a:t>
            </a:r>
            <a:r>
              <a:rPr lang="zh-TW" altLang="en-US" b="1" dirty="0">
                <a:solidFill>
                  <a:schemeClr val="bg2">
                    <a:lumMod val="50000"/>
                  </a:schemeClr>
                </a:solidFill>
              </a:rPr>
              <a:t>上閱讀</a:t>
            </a:r>
            <a:r>
              <a:rPr lang="en-US" altLang="zh-TW" b="1" dirty="0">
                <a:solidFill>
                  <a:schemeClr val="bg2">
                    <a:lumMod val="50000"/>
                  </a:schemeClr>
                </a:solidFill>
              </a:rPr>
              <a:t>(PC</a:t>
            </a:r>
            <a:r>
              <a:rPr lang="zh-TW" altLang="en-US" b="1" dirty="0">
                <a:solidFill>
                  <a:schemeClr val="bg2">
                    <a:lumMod val="50000"/>
                  </a:schemeClr>
                </a:solidFill>
              </a:rPr>
              <a:t>版</a:t>
            </a:r>
            <a:r>
              <a:rPr lang="en-US" altLang="zh-TW" b="1" dirty="0">
                <a:solidFill>
                  <a:schemeClr val="bg2">
                    <a:lumMod val="50000"/>
                  </a:schemeClr>
                </a:solidFill>
              </a:rPr>
              <a:t>)</a:t>
            </a:r>
            <a:endParaRPr lang="zh-TW" altLang="en-US" dirty="0">
              <a:solidFill>
                <a:schemeClr val="bg2">
                  <a:lumMod val="50000"/>
                </a:schemeClr>
              </a:solidFill>
            </a:endParaRPr>
          </a:p>
        </p:txBody>
      </p:sp>
      <p:sp>
        <p:nvSpPr>
          <p:cNvPr id="4" name="投影片編號版面配置區 3"/>
          <p:cNvSpPr>
            <a:spLocks noGrp="1"/>
          </p:cNvSpPr>
          <p:nvPr>
            <p:ph type="sldNum" sz="quarter" idx="12"/>
          </p:nvPr>
        </p:nvSpPr>
        <p:spPr/>
        <p:txBody>
          <a:bodyPr/>
          <a:lstStyle/>
          <a:p>
            <a:fld id="{3E7489F3-CA6C-41F7-8C27-0AC04CD496AE}" type="slidenum">
              <a:rPr lang="zh-TW" altLang="en-US" smtClean="0"/>
              <a:pPr/>
              <a:t>6</a:t>
            </a:fld>
            <a:endParaRPr lang="zh-TW" altLang="en-US"/>
          </a:p>
        </p:txBody>
      </p:sp>
      <p:pic>
        <p:nvPicPr>
          <p:cNvPr id="17"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751258" y="8503577"/>
            <a:ext cx="1026114" cy="484915"/>
          </a:xfrm>
          <a:prstGeom prst="rect">
            <a:avLst/>
          </a:prstGeom>
          <a:noFill/>
        </p:spPr>
      </p:pic>
      <p:sp>
        <p:nvSpPr>
          <p:cNvPr id="18" name="內容版面配置區 2"/>
          <p:cNvSpPr txBox="1">
            <a:spLocks/>
          </p:cNvSpPr>
          <p:nvPr/>
        </p:nvSpPr>
        <p:spPr>
          <a:xfrm>
            <a:off x="169079" y="2081593"/>
            <a:ext cx="6515100" cy="603461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altLang="zh-TW" sz="2800" b="1" dirty="0" smtClean="0"/>
              <a:t>Step2</a:t>
            </a:r>
            <a:r>
              <a:rPr lang="zh-TW" altLang="en-US" sz="2800" b="1" dirty="0" smtClean="0"/>
              <a:t>：</a:t>
            </a:r>
            <a:r>
              <a:rPr lang="zh-TW" altLang="en-US" sz="2800" b="1" dirty="0"/>
              <a:t>在</a:t>
            </a:r>
            <a:r>
              <a:rPr lang="zh-TW" altLang="en-US" sz="2800" b="1" dirty="0">
                <a:hlinkClick r:id="rId4"/>
              </a:rPr>
              <a:t>電子資源整合查詢系統</a:t>
            </a:r>
            <a:r>
              <a:rPr lang="zh-TW" altLang="en-US" sz="2800" b="1" dirty="0"/>
              <a:t>登入</a:t>
            </a:r>
            <a:r>
              <a:rPr lang="en-US" altLang="zh-TW" sz="2800" b="1" dirty="0"/>
              <a:t>E-portal</a:t>
            </a:r>
            <a:r>
              <a:rPr lang="zh-TW" altLang="en-US" sz="2800" b="1" dirty="0"/>
              <a:t>帳號及密碼</a:t>
            </a:r>
            <a:endParaRPr lang="en-US" altLang="zh-TW" sz="2800" b="1" dirty="0"/>
          </a:p>
          <a:p>
            <a:r>
              <a:rPr lang="zh-TW" altLang="en-US" sz="2000" b="1" dirty="0" smtClean="0"/>
              <a:t>小</a:t>
            </a:r>
            <a:r>
              <a:rPr lang="zh-TW" altLang="en-US" sz="2000" b="1" dirty="0"/>
              <a:t>知識：因該電子書限定要在校內</a:t>
            </a:r>
            <a:r>
              <a:rPr lang="en-US" altLang="zh-TW" sz="2000" b="1" dirty="0"/>
              <a:t>IP</a:t>
            </a:r>
            <a:r>
              <a:rPr lang="zh-TW" altLang="en-US" sz="2000" b="1" dirty="0"/>
              <a:t>範圍使用</a:t>
            </a:r>
            <a:r>
              <a:rPr lang="en-US" altLang="zh-TW" sz="2000" b="1" dirty="0"/>
              <a:t>(</a:t>
            </a:r>
            <a:r>
              <a:rPr lang="zh-TW" altLang="en-US" sz="2000" b="1" dirty="0"/>
              <a:t>由此登入，校外</a:t>
            </a:r>
            <a:r>
              <a:rPr lang="en-US" altLang="zh-TW" sz="2000" b="1" dirty="0"/>
              <a:t>IP</a:t>
            </a:r>
            <a:r>
              <a:rPr lang="zh-TW" altLang="en-US" sz="2000" b="1" dirty="0"/>
              <a:t>可自動轉為校內</a:t>
            </a:r>
            <a:r>
              <a:rPr lang="en-US" altLang="zh-TW" sz="2000" b="1" dirty="0"/>
              <a:t>IP</a:t>
            </a:r>
            <a:r>
              <a:rPr lang="zh-TW" altLang="en-US" sz="2000" b="1" dirty="0"/>
              <a:t>，就不用再另外設校外連線</a:t>
            </a:r>
            <a:r>
              <a:rPr lang="en-US" altLang="zh-TW" sz="2000" b="1" dirty="0"/>
              <a:t>!)</a:t>
            </a:r>
            <a:endParaRPr lang="zh-TW" altLang="en-US" sz="2000" b="1" dirty="0"/>
          </a:p>
        </p:txBody>
      </p:sp>
    </p:spTree>
    <p:extLst>
      <p:ext uri="{BB962C8B-B14F-4D97-AF65-F5344CB8AC3E}">
        <p14:creationId xmlns:p14="http://schemas.microsoft.com/office/powerpoint/2010/main" val="2758336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stretch>
            <a:fillRect/>
          </a:stretch>
        </p:blipFill>
        <p:spPr>
          <a:xfrm>
            <a:off x="61369" y="4408213"/>
            <a:ext cx="6710894" cy="3678903"/>
          </a:xfrm>
          <a:prstGeom prst="rect">
            <a:avLst/>
          </a:prstGeom>
        </p:spPr>
      </p:pic>
      <p:sp>
        <p:nvSpPr>
          <p:cNvPr id="2" name="標題 1"/>
          <p:cNvSpPr>
            <a:spLocks noGrp="1"/>
          </p:cNvSpPr>
          <p:nvPr>
            <p:ph type="title"/>
          </p:nvPr>
        </p:nvSpPr>
        <p:spPr/>
        <p:txBody>
          <a:bodyPr>
            <a:normAutofit/>
          </a:bodyPr>
          <a:lstStyle/>
          <a:p>
            <a:r>
              <a:rPr lang="zh-TW" altLang="en-US" sz="4000" b="1" dirty="0" smtClean="0"/>
              <a:t>校外線上閱讀</a:t>
            </a:r>
            <a:r>
              <a:rPr lang="en-US" altLang="zh-TW" sz="4000" b="1" dirty="0" smtClean="0"/>
              <a:t>(PC</a:t>
            </a:r>
            <a:r>
              <a:rPr lang="zh-TW" altLang="en-US" sz="4000" b="1" dirty="0" smtClean="0"/>
              <a:t>版</a:t>
            </a:r>
            <a:r>
              <a:rPr lang="en-US" altLang="zh-TW" sz="4000" b="1" dirty="0" smtClean="0"/>
              <a:t>)</a:t>
            </a:r>
            <a:endParaRPr lang="zh-TW" altLang="en-US" sz="4000" dirty="0"/>
          </a:p>
        </p:txBody>
      </p:sp>
      <p:sp>
        <p:nvSpPr>
          <p:cNvPr id="3" name="內容版面配置區 2"/>
          <p:cNvSpPr>
            <a:spLocks noGrp="1"/>
          </p:cNvSpPr>
          <p:nvPr>
            <p:ph idx="1"/>
          </p:nvPr>
        </p:nvSpPr>
        <p:spPr/>
        <p:txBody>
          <a:bodyPr>
            <a:normAutofit/>
          </a:bodyPr>
          <a:lstStyle/>
          <a:p>
            <a:r>
              <a:rPr lang="en-US" altLang="zh-TW" sz="2800" b="1" dirty="0" smtClean="0"/>
              <a:t>Step3</a:t>
            </a:r>
            <a:r>
              <a:rPr lang="zh-TW" altLang="en-US" sz="2800" b="1" dirty="0" smtClean="0"/>
              <a:t>：</a:t>
            </a:r>
            <a:r>
              <a:rPr lang="zh-TW" altLang="zh-TW" sz="2800" b="1" dirty="0" smtClean="0"/>
              <a:t>點選</a:t>
            </a:r>
            <a:r>
              <a:rPr lang="zh-TW" altLang="en-US" sz="2800" b="1" dirty="0" smtClean="0"/>
              <a:t>電子書，選擇</a:t>
            </a:r>
            <a:r>
              <a:rPr lang="en-US" altLang="zh-TW" sz="2800" b="1" dirty="0" smtClean="0"/>
              <a:t>Database</a:t>
            </a:r>
            <a:r>
              <a:rPr lang="zh-TW" altLang="en-US" sz="2800" b="1" dirty="0" smtClean="0"/>
              <a:t>，輸入</a:t>
            </a:r>
            <a:r>
              <a:rPr lang="en-US" altLang="zh-TW" sz="2800" b="1" dirty="0" err="1" smtClean="0"/>
              <a:t>HyRead</a:t>
            </a:r>
            <a:r>
              <a:rPr lang="zh-TW" altLang="en-US" sz="2800" b="1" dirty="0" smtClean="0"/>
              <a:t>後查詢，查詢結果選擇</a:t>
            </a:r>
            <a:r>
              <a:rPr lang="en-US" altLang="zh-TW" sz="2800" b="1" dirty="0" smtClean="0"/>
              <a:t> </a:t>
            </a:r>
            <a:r>
              <a:rPr lang="zh-TW" altLang="zh-TW" sz="2800" b="1" dirty="0" smtClean="0"/>
              <a:t>「</a:t>
            </a:r>
            <a:r>
              <a:rPr lang="en-US" altLang="zh-TW" sz="2800" b="1" dirty="0" err="1" smtClean="0"/>
              <a:t>HyRead</a:t>
            </a:r>
            <a:r>
              <a:rPr lang="en-US" altLang="zh-TW" sz="2800" b="1" dirty="0" smtClean="0"/>
              <a:t> </a:t>
            </a:r>
            <a:r>
              <a:rPr lang="en-US" altLang="zh-TW" sz="2800" b="1" dirty="0" err="1" smtClean="0"/>
              <a:t>ebook</a:t>
            </a:r>
            <a:r>
              <a:rPr lang="zh-TW" altLang="en-US" sz="2800" b="1" dirty="0" smtClean="0"/>
              <a:t>中文電子書</a:t>
            </a:r>
            <a:r>
              <a:rPr lang="zh-TW" altLang="zh-TW" sz="2800" b="1" dirty="0" smtClean="0"/>
              <a:t>」</a:t>
            </a:r>
            <a:r>
              <a:rPr lang="zh-TW" altLang="en-US" sz="2800" b="1" dirty="0" smtClean="0"/>
              <a:t>進入</a:t>
            </a:r>
            <a:r>
              <a:rPr lang="en-US" altLang="zh-TW" sz="2800" b="1" dirty="0" err="1" smtClean="0"/>
              <a:t>HyRead</a:t>
            </a:r>
            <a:r>
              <a:rPr lang="zh-TW" altLang="en-US" sz="2800" b="1" dirty="0" smtClean="0"/>
              <a:t>電子書網站</a:t>
            </a:r>
            <a:endParaRPr lang="zh-TW" altLang="en-US" sz="2800" b="1"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7</a:t>
            </a:fld>
            <a:endParaRPr lang="zh-TW" altLang="en-US"/>
          </a:p>
        </p:txBody>
      </p:sp>
      <p:pic>
        <p:nvPicPr>
          <p:cNvPr id="5"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
        <p:nvSpPr>
          <p:cNvPr id="2050" name="橢圓 21"/>
          <p:cNvSpPr>
            <a:spLocks noChangeArrowheads="1"/>
          </p:cNvSpPr>
          <p:nvPr/>
        </p:nvSpPr>
        <p:spPr bwMode="auto">
          <a:xfrm>
            <a:off x="908720" y="7452320"/>
            <a:ext cx="2016224" cy="360040"/>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0" name="向下箭號 9"/>
          <p:cNvSpPr/>
          <p:nvPr/>
        </p:nvSpPr>
        <p:spPr>
          <a:xfrm>
            <a:off x="1877541" y="3923928"/>
            <a:ext cx="432048" cy="484285"/>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rot="590974">
            <a:off x="4957995" y="5377702"/>
            <a:ext cx="432048" cy="484285"/>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下箭號 11"/>
          <p:cNvSpPr/>
          <p:nvPr/>
        </p:nvSpPr>
        <p:spPr>
          <a:xfrm rot="8427400">
            <a:off x="1556792" y="5910720"/>
            <a:ext cx="432048" cy="484285"/>
          </a:xfrm>
          <a:prstGeom prst="downArrow">
            <a:avLst>
              <a:gd name="adj1" fmla="val 28014"/>
              <a:gd name="adj2" fmla="val 396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校外線上閱讀</a:t>
            </a:r>
            <a:r>
              <a:rPr lang="en-US" altLang="zh-TW" sz="4000" b="1" dirty="0" smtClean="0"/>
              <a:t>(PC</a:t>
            </a:r>
            <a:r>
              <a:rPr lang="zh-TW" altLang="en-US" sz="4000" b="1" dirty="0" smtClean="0"/>
              <a:t>版</a:t>
            </a:r>
            <a:r>
              <a:rPr lang="en-US" altLang="zh-TW" sz="4000" b="1" dirty="0" smtClean="0"/>
              <a:t>)</a:t>
            </a:r>
            <a:endParaRPr lang="zh-TW" altLang="en-US" sz="4000" dirty="0"/>
          </a:p>
        </p:txBody>
      </p:sp>
      <p:sp>
        <p:nvSpPr>
          <p:cNvPr id="3" name="內容版面配置區 2"/>
          <p:cNvSpPr>
            <a:spLocks noGrp="1"/>
          </p:cNvSpPr>
          <p:nvPr>
            <p:ph idx="1"/>
          </p:nvPr>
        </p:nvSpPr>
        <p:spPr/>
        <p:txBody>
          <a:bodyPr>
            <a:normAutofit/>
          </a:bodyPr>
          <a:lstStyle/>
          <a:p>
            <a:r>
              <a:rPr lang="en-US" altLang="zh-TW" sz="2800" b="1" dirty="0" smtClean="0"/>
              <a:t>Step4</a:t>
            </a:r>
            <a:r>
              <a:rPr lang="zh-TW" altLang="en-US" sz="2800" b="1" dirty="0" smtClean="0"/>
              <a:t>：可直接使用學校</a:t>
            </a:r>
            <a:r>
              <a:rPr lang="en-US" altLang="zh-TW" sz="2800" b="1" dirty="0" smtClean="0"/>
              <a:t>IP</a:t>
            </a:r>
            <a:r>
              <a:rPr lang="zh-TW" altLang="en-US" sz="2800" b="1" dirty="0" smtClean="0"/>
              <a:t>於網站上點選書籍線上觀看，但無列印功能</a:t>
            </a:r>
            <a:endParaRPr lang="zh-TW" altLang="en-US" sz="2800" dirty="0"/>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8</a:t>
            </a:fld>
            <a:endParaRPr lang="zh-TW" altLang="en-US"/>
          </a:p>
        </p:txBody>
      </p:sp>
      <p:pic>
        <p:nvPicPr>
          <p:cNvPr id="5" name="圖片 4" descr="Hyread-onlin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48" y="3131840"/>
            <a:ext cx="6408712" cy="5256584"/>
          </a:xfrm>
          <a:prstGeom prst="rect">
            <a:avLst/>
          </a:prstGeom>
          <a:noFill/>
          <a:ln>
            <a:noFill/>
          </a:ln>
        </p:spPr>
      </p:pic>
      <p:pic>
        <p:nvPicPr>
          <p:cNvPr id="6" name="Picture 6" descr="http://lib.nutc.edu.tw/ezfiles/7/1007/img/123/schooltitle.jpg"/>
          <p:cNvPicPr>
            <a:picLocks noChangeAspect="1" noChangeArrowheads="1"/>
          </p:cNvPicPr>
          <p:nvPr/>
        </p:nvPicPr>
        <p:blipFill>
          <a:blip r:embed="rId4"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校外線上閱讀</a:t>
            </a:r>
            <a:r>
              <a:rPr lang="en-US" altLang="zh-TW" sz="4000" b="1" dirty="0" smtClean="0"/>
              <a:t>(PC</a:t>
            </a:r>
            <a:r>
              <a:rPr lang="zh-TW" altLang="en-US" sz="4000" b="1" dirty="0" smtClean="0"/>
              <a:t>版</a:t>
            </a:r>
            <a:r>
              <a:rPr lang="en-US" altLang="zh-TW" sz="4000" b="1" dirty="0" smtClean="0"/>
              <a:t>)</a:t>
            </a:r>
            <a:endParaRPr lang="zh-TW" altLang="en-US" sz="4000" b="1" dirty="0"/>
          </a:p>
        </p:txBody>
      </p:sp>
      <p:sp>
        <p:nvSpPr>
          <p:cNvPr id="3" name="內容版面配置區 2"/>
          <p:cNvSpPr>
            <a:spLocks noGrp="1"/>
          </p:cNvSpPr>
          <p:nvPr>
            <p:ph idx="1"/>
          </p:nvPr>
        </p:nvSpPr>
        <p:spPr>
          <a:xfrm>
            <a:off x="228600" y="1835696"/>
            <a:ext cx="6515100" cy="6034617"/>
          </a:xfrm>
        </p:spPr>
        <p:txBody>
          <a:bodyPr>
            <a:normAutofit/>
          </a:bodyPr>
          <a:lstStyle/>
          <a:p>
            <a:r>
              <a:rPr lang="en-US" altLang="zh-TW" sz="2800" b="1" dirty="0" smtClean="0"/>
              <a:t>Step5</a:t>
            </a:r>
            <a:r>
              <a:rPr lang="zh-TW" altLang="en-US" sz="2800" b="1" dirty="0" smtClean="0"/>
              <a:t>：若要進一步使用借閱等個人功能，須在</a:t>
            </a:r>
            <a:r>
              <a:rPr lang="en-US" altLang="zh-TW" sz="2800" b="1" dirty="0" err="1" smtClean="0"/>
              <a:t>HyRead</a:t>
            </a:r>
            <a:r>
              <a:rPr lang="zh-TW" altLang="en-US" sz="2800" b="1" dirty="0" smtClean="0"/>
              <a:t>電子書首頁使用學校</a:t>
            </a:r>
            <a:r>
              <a:rPr lang="en-US" altLang="zh-TW" sz="2800" b="1" dirty="0" smtClean="0"/>
              <a:t>e-portal</a:t>
            </a:r>
            <a:r>
              <a:rPr lang="zh-TW" altLang="en-US" sz="2800" b="1" dirty="0" smtClean="0"/>
              <a:t>帳號登入</a:t>
            </a:r>
          </a:p>
        </p:txBody>
      </p:sp>
      <p:sp>
        <p:nvSpPr>
          <p:cNvPr id="4" name="投影片編號版面配置區 3"/>
          <p:cNvSpPr>
            <a:spLocks noGrp="1"/>
          </p:cNvSpPr>
          <p:nvPr>
            <p:ph type="sldNum" sz="quarter" idx="12"/>
          </p:nvPr>
        </p:nvSpPr>
        <p:spPr/>
        <p:txBody>
          <a:bodyPr/>
          <a:lstStyle/>
          <a:p>
            <a:fld id="{E946E28B-1718-4BA8-BB11-C438F36DAEBC}" type="slidenum">
              <a:rPr lang="zh-TW" altLang="en-US" smtClean="0"/>
              <a:pPr/>
              <a:t>9</a:t>
            </a:fld>
            <a:endParaRPr lang="zh-TW" altLang="en-US"/>
          </a:p>
        </p:txBody>
      </p:sp>
      <p:pic>
        <p:nvPicPr>
          <p:cNvPr id="5" name="圖片 4"/>
          <p:cNvPicPr/>
          <p:nvPr/>
        </p:nvPicPr>
        <p:blipFill>
          <a:blip r:embed="rId2" cstate="print">
            <a:extLst>
              <a:ext uri="{28A0092B-C50C-407E-A947-70E740481C1C}">
                <a14:useLocalDpi xmlns:a14="http://schemas.microsoft.com/office/drawing/2010/main" val="0"/>
              </a:ext>
            </a:extLst>
          </a:blip>
          <a:stretch>
            <a:fillRect/>
          </a:stretch>
        </p:blipFill>
        <p:spPr>
          <a:xfrm>
            <a:off x="260648" y="3203848"/>
            <a:ext cx="6597352" cy="5400600"/>
          </a:xfrm>
          <a:prstGeom prst="rect">
            <a:avLst/>
          </a:prstGeom>
        </p:spPr>
      </p:pic>
      <p:sp>
        <p:nvSpPr>
          <p:cNvPr id="3074" name="橢圓 22"/>
          <p:cNvSpPr>
            <a:spLocks noChangeArrowheads="1"/>
          </p:cNvSpPr>
          <p:nvPr/>
        </p:nvSpPr>
        <p:spPr bwMode="auto">
          <a:xfrm>
            <a:off x="4149080" y="3635896"/>
            <a:ext cx="2708920" cy="432048"/>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zh-TW" altLang="en-US"/>
          </a:p>
        </p:txBody>
      </p:sp>
      <p:pic>
        <p:nvPicPr>
          <p:cNvPr id="7" name="Picture 6" descr="http://lib.nutc.edu.tw/ezfiles/7/1007/img/123/schooltitle.jpg"/>
          <p:cNvPicPr>
            <a:picLocks noChangeAspect="1" noChangeArrowheads="1"/>
          </p:cNvPicPr>
          <p:nvPr/>
        </p:nvPicPr>
        <p:blipFill>
          <a:blip r:embed="rId3" cstate="print">
            <a:clrChange>
              <a:clrFrom>
                <a:srgbClr val="FFFFFF"/>
              </a:clrFrom>
              <a:clrTo>
                <a:srgbClr val="FFFFFF">
                  <a:alpha val="0"/>
                </a:srgbClr>
              </a:clrTo>
            </a:clrChange>
          </a:blip>
          <a:srcRect b="23816"/>
          <a:stretch>
            <a:fillRect/>
          </a:stretch>
        </p:blipFill>
        <p:spPr bwMode="auto">
          <a:xfrm>
            <a:off x="5445224" y="8503577"/>
            <a:ext cx="1026114" cy="48491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338</TotalTime>
  <Words>801</Words>
  <Application>Microsoft Office PowerPoint</Application>
  <PresentationFormat>如螢幕大小 (4:3)</PresentationFormat>
  <Paragraphs>100</Paragraphs>
  <Slides>26</Slides>
  <Notes>0</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旅程</vt:lpstr>
      <vt:lpstr>HyRead中文電子書 </vt:lpstr>
      <vt:lpstr>目錄</vt:lpstr>
      <vt:lpstr>校內線上閱讀</vt:lpstr>
      <vt:lpstr>校內線上閱讀</vt:lpstr>
      <vt:lpstr>校外線上閱讀(PC版)</vt:lpstr>
      <vt:lpstr>校外線上閱讀(PC版)</vt:lpstr>
      <vt:lpstr>校外線上閱讀(PC版)</vt:lpstr>
      <vt:lpstr>校外線上閱讀(PC版)</vt:lpstr>
      <vt:lpstr>校外線上閱讀(PC版)</vt:lpstr>
      <vt:lpstr>校外線上閱讀(PC版)</vt:lpstr>
      <vt:lpstr>借閱(PC版)</vt:lpstr>
      <vt:lpstr>借閱(PC版)</vt:lpstr>
      <vt:lpstr>借閱(閱讀器)</vt:lpstr>
      <vt:lpstr>借閱(閱讀器)</vt:lpstr>
      <vt:lpstr>離線閱讀</vt:lpstr>
      <vt:lpstr>離線閱讀</vt:lpstr>
      <vt:lpstr>離線閱讀</vt:lpstr>
      <vt:lpstr>離線閱讀</vt:lpstr>
      <vt:lpstr>離線閱讀</vt:lpstr>
      <vt:lpstr>離線閱讀</vt:lpstr>
      <vt:lpstr>列印</vt:lpstr>
      <vt:lpstr>有聲書</vt:lpstr>
      <vt:lpstr>有聲書</vt:lpstr>
      <vt:lpstr>借閱規定</vt:lpstr>
      <vt:lpstr>借閱規定</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HyRead電子書 </dc:title>
  <dc:creator>User</dc:creator>
  <cp:lastModifiedBy>TCWANG</cp:lastModifiedBy>
  <cp:revision>84</cp:revision>
  <dcterms:created xsi:type="dcterms:W3CDTF">2014-06-16T03:04:15Z</dcterms:created>
  <dcterms:modified xsi:type="dcterms:W3CDTF">2014-07-29T06:12:09Z</dcterms:modified>
</cp:coreProperties>
</file>